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56"/>
  </p:notesMasterIdLst>
  <p:handoutMasterIdLst>
    <p:handoutMasterId r:id="rId157"/>
  </p:handoutMasterIdLst>
  <p:sldIdLst>
    <p:sldId id="316" r:id="rId5"/>
    <p:sldId id="365" r:id="rId6"/>
    <p:sldId id="366" r:id="rId7"/>
    <p:sldId id="367" r:id="rId8"/>
    <p:sldId id="368" r:id="rId9"/>
    <p:sldId id="369" r:id="rId10"/>
    <p:sldId id="370" r:id="rId11"/>
    <p:sldId id="371" r:id="rId12"/>
    <p:sldId id="372" r:id="rId13"/>
    <p:sldId id="373" r:id="rId14"/>
    <p:sldId id="374" r:id="rId15"/>
    <p:sldId id="375" r:id="rId16"/>
    <p:sldId id="376" r:id="rId17"/>
    <p:sldId id="377" r:id="rId18"/>
    <p:sldId id="378" r:id="rId19"/>
    <p:sldId id="379" r:id="rId20"/>
    <p:sldId id="410" r:id="rId21"/>
    <p:sldId id="583" r:id="rId22"/>
    <p:sldId id="414" r:id="rId23"/>
    <p:sldId id="415" r:id="rId24"/>
    <p:sldId id="416" r:id="rId25"/>
    <p:sldId id="417" r:id="rId26"/>
    <p:sldId id="418" r:id="rId27"/>
    <p:sldId id="485" r:id="rId28"/>
    <p:sldId id="486" r:id="rId29"/>
    <p:sldId id="487" r:id="rId30"/>
    <p:sldId id="488" r:id="rId31"/>
    <p:sldId id="489" r:id="rId32"/>
    <p:sldId id="491" r:id="rId33"/>
    <p:sldId id="490" r:id="rId34"/>
    <p:sldId id="579" r:id="rId35"/>
    <p:sldId id="580" r:id="rId36"/>
    <p:sldId id="492" r:id="rId37"/>
    <p:sldId id="494" r:id="rId38"/>
    <p:sldId id="495" r:id="rId39"/>
    <p:sldId id="496" r:id="rId40"/>
    <p:sldId id="493" r:id="rId41"/>
    <p:sldId id="497" r:id="rId42"/>
    <p:sldId id="500" r:id="rId43"/>
    <p:sldId id="498" r:id="rId44"/>
    <p:sldId id="499" r:id="rId45"/>
    <p:sldId id="501" r:id="rId46"/>
    <p:sldId id="505" r:id="rId47"/>
    <p:sldId id="506" r:id="rId48"/>
    <p:sldId id="507" r:id="rId49"/>
    <p:sldId id="508" r:id="rId50"/>
    <p:sldId id="509" r:id="rId51"/>
    <p:sldId id="510" r:id="rId52"/>
    <p:sldId id="511" r:id="rId53"/>
    <p:sldId id="512" r:id="rId54"/>
    <p:sldId id="513" r:id="rId55"/>
    <p:sldId id="514" r:id="rId56"/>
    <p:sldId id="515" r:id="rId57"/>
    <p:sldId id="516" r:id="rId58"/>
    <p:sldId id="502" r:id="rId59"/>
    <p:sldId id="503" r:id="rId60"/>
    <p:sldId id="504" r:id="rId61"/>
    <p:sldId id="517" r:id="rId62"/>
    <p:sldId id="518" r:id="rId63"/>
    <p:sldId id="519" r:id="rId64"/>
    <p:sldId id="520" r:id="rId65"/>
    <p:sldId id="521" r:id="rId66"/>
    <p:sldId id="522" r:id="rId67"/>
    <p:sldId id="523" r:id="rId68"/>
    <p:sldId id="524" r:id="rId69"/>
    <p:sldId id="525" r:id="rId70"/>
    <p:sldId id="526" r:id="rId71"/>
    <p:sldId id="527" r:id="rId72"/>
    <p:sldId id="528" r:id="rId73"/>
    <p:sldId id="529" r:id="rId74"/>
    <p:sldId id="530" r:id="rId75"/>
    <p:sldId id="532" r:id="rId76"/>
    <p:sldId id="533" r:id="rId77"/>
    <p:sldId id="534" r:id="rId78"/>
    <p:sldId id="535" r:id="rId79"/>
    <p:sldId id="536" r:id="rId80"/>
    <p:sldId id="537" r:id="rId81"/>
    <p:sldId id="538" r:id="rId82"/>
    <p:sldId id="539" r:id="rId83"/>
    <p:sldId id="540" r:id="rId84"/>
    <p:sldId id="541" r:id="rId85"/>
    <p:sldId id="542" r:id="rId86"/>
    <p:sldId id="543" r:id="rId87"/>
    <p:sldId id="544" r:id="rId88"/>
    <p:sldId id="545" r:id="rId89"/>
    <p:sldId id="546" r:id="rId90"/>
    <p:sldId id="547" r:id="rId91"/>
    <p:sldId id="548" r:id="rId92"/>
    <p:sldId id="549" r:id="rId93"/>
    <p:sldId id="550" r:id="rId94"/>
    <p:sldId id="551" r:id="rId95"/>
    <p:sldId id="552" r:id="rId96"/>
    <p:sldId id="553" r:id="rId97"/>
    <p:sldId id="554" r:id="rId98"/>
    <p:sldId id="555" r:id="rId99"/>
    <p:sldId id="556" r:id="rId100"/>
    <p:sldId id="557" r:id="rId101"/>
    <p:sldId id="558" r:id="rId102"/>
    <p:sldId id="559" r:id="rId103"/>
    <p:sldId id="560" r:id="rId104"/>
    <p:sldId id="561" r:id="rId105"/>
    <p:sldId id="562" r:id="rId106"/>
    <p:sldId id="563" r:id="rId107"/>
    <p:sldId id="564" r:id="rId108"/>
    <p:sldId id="565" r:id="rId109"/>
    <p:sldId id="566" r:id="rId110"/>
    <p:sldId id="567" r:id="rId111"/>
    <p:sldId id="568" r:id="rId112"/>
    <p:sldId id="569" r:id="rId113"/>
    <p:sldId id="571" r:id="rId114"/>
    <p:sldId id="572" r:id="rId115"/>
    <p:sldId id="573" r:id="rId116"/>
    <p:sldId id="574" r:id="rId117"/>
    <p:sldId id="575" r:id="rId118"/>
    <p:sldId id="576" r:id="rId119"/>
    <p:sldId id="577" r:id="rId120"/>
    <p:sldId id="578" r:id="rId121"/>
    <p:sldId id="570" r:id="rId122"/>
    <p:sldId id="581" r:id="rId123"/>
    <p:sldId id="582" r:id="rId124"/>
    <p:sldId id="380" r:id="rId125"/>
    <p:sldId id="381" r:id="rId126"/>
    <p:sldId id="382" r:id="rId127"/>
    <p:sldId id="383" r:id="rId128"/>
    <p:sldId id="384" r:id="rId129"/>
    <p:sldId id="385" r:id="rId130"/>
    <p:sldId id="386" r:id="rId131"/>
    <p:sldId id="387" r:id="rId132"/>
    <p:sldId id="391" r:id="rId133"/>
    <p:sldId id="388" r:id="rId134"/>
    <p:sldId id="393" r:id="rId135"/>
    <p:sldId id="389" r:id="rId136"/>
    <p:sldId id="394" r:id="rId137"/>
    <p:sldId id="390" r:id="rId138"/>
    <p:sldId id="392" r:id="rId139"/>
    <p:sldId id="395" r:id="rId140"/>
    <p:sldId id="396" r:id="rId141"/>
    <p:sldId id="401" r:id="rId142"/>
    <p:sldId id="402" r:id="rId143"/>
    <p:sldId id="403" r:id="rId144"/>
    <p:sldId id="404" r:id="rId145"/>
    <p:sldId id="405" r:id="rId146"/>
    <p:sldId id="406" r:id="rId147"/>
    <p:sldId id="407" r:id="rId148"/>
    <p:sldId id="408" r:id="rId149"/>
    <p:sldId id="409" r:id="rId150"/>
    <p:sldId id="412" r:id="rId151"/>
    <p:sldId id="400" r:id="rId152"/>
    <p:sldId id="411" r:id="rId153"/>
    <p:sldId id="339" r:id="rId154"/>
    <p:sldId id="364" r:id="rId155"/>
  </p:sldIdLst>
  <p:sldSz cx="9144000" cy="6858000" type="screen4x3"/>
  <p:notesSz cx="6858000" cy="9144000"/>
  <p:custDataLst>
    <p:tags r:id="rId1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2" d="100"/>
          <a:sy n="82" d="100"/>
        </p:scale>
        <p:origin x="1502"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commentAuthors" Target="commentAuthor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2022-02-26</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2/25/2022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pic>
        <p:nvPicPr>
          <p:cNvPr id="6" name="Picture 2" descr="Spring Boot JUnit 5"/>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pic>
        <p:nvPicPr>
          <p:cNvPr id="9218" name="Picture 2" descr="Spring Boot JUnit 5"/>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61855" y="324474"/>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9" name="Picture 2" descr="Spring Boot JUnit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2" descr="Spring Boot JUnit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2" name="Picture 2" descr="Spring Boot JUnit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666666"/>
                </a:solidFill>
                <a:latin typeface="Arial" pitchFamily="34" charset="0"/>
                <a:cs typeface="Arial" pitchFamily="34" charset="0"/>
              </a:rPr>
              <a:t>Copyright © 2012 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pic>
        <p:nvPicPr>
          <p:cNvPr id="12" name="Picture 2" descr="Spring Boot JUnit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2" descr="Spring Boot JUnit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2" descr="Spring Boot JUnit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pic>
        <p:nvPicPr>
          <p:cNvPr id="4" name="Picture 2" descr="Spring Boot JUnit 5"/>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r>
              <a:rPr lang="en-US" dirty="0"/>
              <a:t>Java</a:t>
            </a:r>
          </a:p>
        </p:txBody>
      </p:sp>
      <p:sp>
        <p:nvSpPr>
          <p:cNvPr id="4" name="Text Placeholder 3"/>
          <p:cNvSpPr>
            <a:spLocks noGrp="1"/>
          </p:cNvSpPr>
          <p:nvPr>
            <p:ph type="body" sz="quarter" idx="11"/>
          </p:nvPr>
        </p:nvSpPr>
        <p:spPr/>
        <p:txBody>
          <a:bodyPr/>
          <a:lstStyle/>
          <a:p>
            <a:r>
              <a:rPr lang="en-US" dirty="0"/>
              <a:t>Junit and Mockito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724271902"/>
              </p:ext>
            </p:extLst>
          </p:nvPr>
        </p:nvGraphicFramePr>
        <p:xfrm>
          <a:off x="436593" y="1676400"/>
          <a:ext cx="8382000" cy="3969474"/>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@TestFactory</a:t>
                      </a:r>
                    </a:p>
                  </a:txBody>
                  <a:tcPr/>
                </a:tc>
                <a:tc>
                  <a:txBody>
                    <a:bodyPr/>
                    <a:lstStyle/>
                    <a:p>
                      <a:pPr algn="l" rtl="0" fontAlgn="t"/>
                      <a:r>
                        <a:rPr lang="en-US" b="0" dirty="0">
                          <a:effectLst/>
                          <a:latin typeface="inherit"/>
                        </a:rPr>
                        <a:t>Denotes that a method is a test factory for </a:t>
                      </a:r>
                      <a:r>
                        <a:rPr lang="en-US" b="0" u="none" dirty="0">
                          <a:solidFill>
                            <a:schemeClr val="tx1"/>
                          </a:solidFill>
                          <a:effectLst/>
                          <a:latin typeface="inherit"/>
                        </a:rPr>
                        <a:t>dynamic tests</a:t>
                      </a:r>
                      <a:r>
                        <a:rPr lang="en-US" b="0" dirty="0">
                          <a:effectLst/>
                          <a:latin typeface="inherit"/>
                        </a:rPr>
                        <a:t>. Such methods are </a:t>
                      </a:r>
                      <a:r>
                        <a:rPr lang="en-US" b="0" i="1" dirty="0">
                          <a:effectLst/>
                          <a:latin typeface="inherit"/>
                        </a:rPr>
                        <a:t>inherited</a:t>
                      </a:r>
                      <a:r>
                        <a:rPr lang="en-US" b="0" dirty="0">
                          <a:effectLst/>
                          <a:latin typeface="inherit"/>
                        </a:rPr>
                        <a:t> unless they are </a:t>
                      </a:r>
                      <a:r>
                        <a:rPr lang="en-US" b="0" i="1" dirty="0">
                          <a:effectLst/>
                          <a:latin typeface="inherit"/>
                        </a:rPr>
                        <a:t>overridden</a:t>
                      </a:r>
                      <a:r>
                        <a:rPr lang="en-US" b="0" dirty="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@TestTemplate</a:t>
                      </a:r>
                    </a:p>
                  </a:txBody>
                  <a:tcPr/>
                </a:tc>
                <a:tc>
                  <a:txBody>
                    <a:bodyPr/>
                    <a:lstStyle/>
                    <a:p>
                      <a:pPr algn="l" rtl="0" fontAlgn="t"/>
                      <a:r>
                        <a:rPr lang="en-US" b="0" dirty="0">
                          <a:effectLst/>
                          <a:latin typeface="inherit"/>
                        </a:rPr>
                        <a:t>Denotes that a method is a </a:t>
                      </a:r>
                      <a:r>
                        <a:rPr lang="en-US" b="0" u="none" dirty="0">
                          <a:solidFill>
                            <a:schemeClr val="tx1"/>
                          </a:solidFill>
                          <a:effectLst/>
                          <a:latin typeface="inherit"/>
                        </a:rPr>
                        <a:t>template for test cases</a:t>
                      </a:r>
                      <a:r>
                        <a:rPr lang="en-US" b="0" dirty="0">
                          <a:effectLst/>
                          <a:latin typeface="inherit"/>
                        </a:rPr>
                        <a:t> designed to be invoked multiple times depending on the number of invocation contexts returned by the registered </a:t>
                      </a:r>
                      <a:r>
                        <a:rPr lang="en-US" b="0" u="none" dirty="0">
                          <a:solidFill>
                            <a:schemeClr val="tx1"/>
                          </a:solidFill>
                          <a:effectLst/>
                          <a:latin typeface="inherit"/>
                        </a:rPr>
                        <a:t>providers</a:t>
                      </a:r>
                      <a:r>
                        <a:rPr lang="en-US" b="0" dirty="0">
                          <a:effectLst/>
                          <a:latin typeface="inherit"/>
                        </a:rPr>
                        <a:t>. Such methods are </a:t>
                      </a:r>
                      <a:r>
                        <a:rPr lang="en-US" b="0" i="1" dirty="0">
                          <a:effectLst/>
                          <a:latin typeface="inherit"/>
                        </a:rPr>
                        <a:t>inherited</a:t>
                      </a:r>
                      <a:r>
                        <a:rPr lang="en-US" b="0" dirty="0">
                          <a:effectLst/>
                          <a:latin typeface="inherit"/>
                        </a:rPr>
                        <a:t> unless they are </a:t>
                      </a:r>
                      <a:r>
                        <a:rPr lang="en-US" b="0" i="1" dirty="0">
                          <a:effectLst/>
                          <a:latin typeface="inherit"/>
                        </a:rPr>
                        <a:t>overridden</a:t>
                      </a:r>
                      <a:r>
                        <a:rPr lang="en-US" b="0" dirty="0">
                          <a:effectLst/>
                          <a:latin typeface="inherit"/>
                        </a:rPr>
                        <a:t>.</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@TestMethodOrder</a:t>
                      </a:r>
                    </a:p>
                  </a:txBody>
                  <a:tcPr/>
                </a:tc>
                <a:tc>
                  <a:txBody>
                    <a:bodyPr/>
                    <a:lstStyle/>
                    <a:p>
                      <a:pPr algn="l" rtl="0" fontAlgn="t"/>
                      <a:r>
                        <a:rPr lang="en-US" b="0" dirty="0">
                          <a:effectLst/>
                          <a:latin typeface="inherit"/>
                        </a:rPr>
                        <a:t>Used to configure the </a:t>
                      </a:r>
                      <a:r>
                        <a:rPr lang="en-US" b="0" u="none" dirty="0">
                          <a:solidFill>
                            <a:schemeClr val="tx1"/>
                          </a:solidFill>
                          <a:effectLst/>
                          <a:latin typeface="inherit"/>
                        </a:rPr>
                        <a:t>test method execution order</a:t>
                      </a:r>
                      <a:r>
                        <a:rPr lang="en-US" b="0" dirty="0">
                          <a:solidFill>
                            <a:schemeClr val="tx1"/>
                          </a:solidFill>
                          <a:effectLst/>
                          <a:latin typeface="inherit"/>
                        </a:rPr>
                        <a:t> </a:t>
                      </a:r>
                      <a:r>
                        <a:rPr lang="en-US" b="0" dirty="0">
                          <a:effectLst/>
                          <a:latin typeface="inherit"/>
                        </a:rPr>
                        <a:t>for the annotated test class; similar to JUnit 4’s @</a:t>
                      </a:r>
                      <a:r>
                        <a:rPr lang="en-US" b="0" dirty="0" err="1">
                          <a:effectLst/>
                          <a:latin typeface="inherit"/>
                        </a:rPr>
                        <a:t>FixMethodOrder</a:t>
                      </a:r>
                      <a:r>
                        <a:rPr lang="en-US" b="0" dirty="0">
                          <a:effectLst/>
                          <a:latin typeface="inherit"/>
                        </a:rPr>
                        <a:t>.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293498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t>Exit Criteria for Validation Testing (cont’d)</a:t>
            </a:r>
          </a:p>
        </p:txBody>
      </p:sp>
      <p:sp>
        <p:nvSpPr>
          <p:cNvPr id="34819" name="Rectangle 3"/>
          <p:cNvSpPr>
            <a:spLocks noGrp="1" noChangeArrowheads="1"/>
          </p:cNvSpPr>
          <p:nvPr>
            <p:ph type="body" idx="4294967295"/>
          </p:nvPr>
        </p:nvSpPr>
        <p:spPr>
          <a:xfrm>
            <a:off x="473974" y="1524000"/>
            <a:ext cx="8192321" cy="4495800"/>
          </a:xfrm>
          <a:prstGeom prst="rect">
            <a:avLst/>
          </a:prstGeom>
        </p:spPr>
        <p:txBody>
          <a:bodyPr/>
          <a:lstStyle/>
          <a:p>
            <a:r>
              <a:rPr lang="en-US" altLang="en-US" dirty="0"/>
              <a:t>All changes made as a result of SPRs have been tested.</a:t>
            </a:r>
          </a:p>
          <a:p>
            <a:r>
              <a:rPr lang="en-US" altLang="en-US" dirty="0"/>
              <a:t>All documentation associated with the software (such as SRS, SDD, test documents) have been updated to reflect changes made during validation testing.</a:t>
            </a:r>
          </a:p>
          <a:p>
            <a:r>
              <a:rPr lang="en-US" altLang="en-US" dirty="0"/>
              <a:t>The test report has been reviewed and approved.</a:t>
            </a:r>
          </a:p>
        </p:txBody>
      </p:sp>
    </p:spTree>
    <p:extLst>
      <p:ext uri="{BB962C8B-B14F-4D97-AF65-F5344CB8AC3E}">
        <p14:creationId xmlns:p14="http://schemas.microsoft.com/office/powerpoint/2010/main" val="38933126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t>Test Planning</a:t>
            </a:r>
          </a:p>
        </p:txBody>
      </p:sp>
      <p:sp>
        <p:nvSpPr>
          <p:cNvPr id="35843" name="Rectangle 3"/>
          <p:cNvSpPr>
            <a:spLocks noGrp="1" noChangeArrowheads="1"/>
          </p:cNvSpPr>
          <p:nvPr>
            <p:ph type="body" idx="4294967295"/>
          </p:nvPr>
        </p:nvSpPr>
        <p:spPr>
          <a:xfrm>
            <a:off x="609600" y="1676400"/>
            <a:ext cx="8305800" cy="4114800"/>
          </a:xfrm>
          <a:prstGeom prst="rect">
            <a:avLst/>
          </a:prstGeom>
        </p:spPr>
        <p:txBody>
          <a:bodyPr/>
          <a:lstStyle/>
          <a:p>
            <a:r>
              <a:rPr lang="en-US" altLang="en-US"/>
              <a:t>The Test Plan – defines the scope of the work to be performed</a:t>
            </a:r>
          </a:p>
          <a:p>
            <a:r>
              <a:rPr lang="en-US" altLang="en-US"/>
              <a:t>The Test Procedure – a container document that holds all of the individual tests (test scripts) that are to be executed</a:t>
            </a:r>
          </a:p>
          <a:p>
            <a:r>
              <a:rPr lang="en-US" altLang="en-US"/>
              <a:t>The Test Report – documents what occurred when the test scripts were run </a:t>
            </a:r>
          </a:p>
        </p:txBody>
      </p:sp>
    </p:spTree>
    <p:extLst>
      <p:ext uri="{BB962C8B-B14F-4D97-AF65-F5344CB8AC3E}">
        <p14:creationId xmlns:p14="http://schemas.microsoft.com/office/powerpoint/2010/main" val="31352911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t>Test Plan</a:t>
            </a:r>
          </a:p>
        </p:txBody>
      </p:sp>
      <p:sp>
        <p:nvSpPr>
          <p:cNvPr id="36867" name="Rectangle 3"/>
          <p:cNvSpPr>
            <a:spLocks noGrp="1" noChangeArrowheads="1"/>
          </p:cNvSpPr>
          <p:nvPr>
            <p:ph type="body" idx="4294967295"/>
          </p:nvPr>
        </p:nvSpPr>
        <p:spPr>
          <a:xfrm>
            <a:off x="685800" y="1524000"/>
            <a:ext cx="8153400" cy="4572000"/>
          </a:xfrm>
          <a:prstGeom prst="rect">
            <a:avLst/>
          </a:prstGeom>
        </p:spPr>
        <p:txBody>
          <a:bodyPr/>
          <a:lstStyle/>
          <a:p>
            <a:pPr>
              <a:lnSpc>
                <a:spcPct val="90000"/>
              </a:lnSpc>
            </a:pPr>
            <a:r>
              <a:rPr lang="en-US" altLang="en-US"/>
              <a:t>Questions to be answered:</a:t>
            </a:r>
          </a:p>
          <a:p>
            <a:pPr lvl="1">
              <a:lnSpc>
                <a:spcPct val="90000"/>
              </a:lnSpc>
            </a:pPr>
            <a:r>
              <a:rPr lang="en-US" altLang="en-US"/>
              <a:t>How many tests are needed?</a:t>
            </a:r>
          </a:p>
          <a:p>
            <a:pPr lvl="1">
              <a:lnSpc>
                <a:spcPct val="90000"/>
              </a:lnSpc>
            </a:pPr>
            <a:r>
              <a:rPr lang="en-US" altLang="en-US"/>
              <a:t>How long will it take to develop those tests?</a:t>
            </a:r>
          </a:p>
          <a:p>
            <a:pPr lvl="1">
              <a:lnSpc>
                <a:spcPct val="90000"/>
              </a:lnSpc>
            </a:pPr>
            <a:r>
              <a:rPr lang="en-US" altLang="en-US"/>
              <a:t>How long will it take to execute those tests?</a:t>
            </a:r>
          </a:p>
          <a:p>
            <a:pPr>
              <a:lnSpc>
                <a:spcPct val="90000"/>
              </a:lnSpc>
            </a:pPr>
            <a:r>
              <a:rPr lang="en-US" altLang="en-US"/>
              <a:t>Topics to be addressed:</a:t>
            </a:r>
          </a:p>
          <a:p>
            <a:pPr lvl="1">
              <a:lnSpc>
                <a:spcPct val="90000"/>
              </a:lnSpc>
            </a:pPr>
            <a:r>
              <a:rPr lang="en-US" altLang="en-US"/>
              <a:t>Test estimation</a:t>
            </a:r>
          </a:p>
          <a:p>
            <a:pPr lvl="1">
              <a:lnSpc>
                <a:spcPct val="90000"/>
              </a:lnSpc>
            </a:pPr>
            <a:r>
              <a:rPr lang="en-US" altLang="en-US"/>
              <a:t>Test development and informal validation</a:t>
            </a:r>
          </a:p>
          <a:p>
            <a:pPr lvl="1">
              <a:lnSpc>
                <a:spcPct val="90000"/>
              </a:lnSpc>
            </a:pPr>
            <a:r>
              <a:rPr lang="en-US" altLang="en-US"/>
              <a:t>Validation readiness review and formal validation</a:t>
            </a:r>
          </a:p>
          <a:p>
            <a:pPr lvl="1">
              <a:lnSpc>
                <a:spcPct val="90000"/>
              </a:lnSpc>
            </a:pPr>
            <a:r>
              <a:rPr lang="en-US" altLang="en-US"/>
              <a:t>Test completion criteria</a:t>
            </a:r>
          </a:p>
          <a:p>
            <a:pPr>
              <a:lnSpc>
                <a:spcPct val="90000"/>
              </a:lnSpc>
            </a:pPr>
            <a:endParaRPr lang="en-US" altLang="en-US"/>
          </a:p>
        </p:txBody>
      </p:sp>
    </p:spTree>
    <p:extLst>
      <p:ext uri="{BB962C8B-B14F-4D97-AF65-F5344CB8AC3E}">
        <p14:creationId xmlns:p14="http://schemas.microsoft.com/office/powerpoint/2010/main" val="3156532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533400" y="76200"/>
            <a:ext cx="7010400" cy="1036638"/>
          </a:xfrm>
        </p:spPr>
        <p:txBody>
          <a:bodyPr/>
          <a:lstStyle/>
          <a:p>
            <a:r>
              <a:rPr lang="en-US" altLang="en-US" dirty="0"/>
              <a:t>Test Estimation</a:t>
            </a:r>
          </a:p>
        </p:txBody>
      </p:sp>
      <p:sp>
        <p:nvSpPr>
          <p:cNvPr id="37891" name="Rectangle 3"/>
          <p:cNvSpPr>
            <a:spLocks noGrp="1" noChangeArrowheads="1"/>
          </p:cNvSpPr>
          <p:nvPr>
            <p:ph type="body" idx="4294967295"/>
          </p:nvPr>
        </p:nvSpPr>
        <p:spPr>
          <a:xfrm>
            <a:off x="503208" y="1524000"/>
            <a:ext cx="8488392" cy="4724400"/>
          </a:xfrm>
          <a:prstGeom prst="rect">
            <a:avLst/>
          </a:prstGeom>
        </p:spPr>
        <p:txBody>
          <a:bodyPr/>
          <a:lstStyle/>
          <a:p>
            <a:pPr>
              <a:lnSpc>
                <a:spcPct val="90000"/>
              </a:lnSpc>
            </a:pPr>
            <a:r>
              <a:rPr lang="en-US" altLang="en-US" dirty="0"/>
              <a:t>Number of test cases required is based on:</a:t>
            </a:r>
          </a:p>
          <a:p>
            <a:pPr lvl="1">
              <a:lnSpc>
                <a:spcPct val="90000"/>
              </a:lnSpc>
            </a:pPr>
            <a:r>
              <a:rPr lang="en-US" altLang="en-US" dirty="0"/>
              <a:t>Testing all functions and features in the SRS</a:t>
            </a:r>
          </a:p>
          <a:p>
            <a:pPr lvl="1">
              <a:lnSpc>
                <a:spcPct val="90000"/>
              </a:lnSpc>
            </a:pPr>
            <a:r>
              <a:rPr lang="en-US" altLang="en-US" dirty="0"/>
              <a:t>Including an appropriate number of ALAC (Act Like A Customer) tests including:</a:t>
            </a:r>
          </a:p>
          <a:p>
            <a:pPr lvl="2">
              <a:lnSpc>
                <a:spcPct val="90000"/>
              </a:lnSpc>
            </a:pPr>
            <a:r>
              <a:rPr lang="en-US" altLang="en-US" dirty="0"/>
              <a:t>Do it wrong</a:t>
            </a:r>
          </a:p>
          <a:p>
            <a:pPr lvl="2">
              <a:lnSpc>
                <a:spcPct val="90000"/>
              </a:lnSpc>
            </a:pPr>
            <a:r>
              <a:rPr lang="en-US" altLang="en-US" dirty="0"/>
              <a:t>Use wrong or illegal combination of inputs</a:t>
            </a:r>
          </a:p>
          <a:p>
            <a:pPr lvl="2">
              <a:lnSpc>
                <a:spcPct val="90000"/>
              </a:lnSpc>
            </a:pPr>
            <a:r>
              <a:rPr lang="en-US" altLang="en-US" dirty="0"/>
              <a:t>Don’t do enough</a:t>
            </a:r>
          </a:p>
          <a:p>
            <a:pPr lvl="2">
              <a:lnSpc>
                <a:spcPct val="90000"/>
              </a:lnSpc>
            </a:pPr>
            <a:r>
              <a:rPr lang="en-US" altLang="en-US" dirty="0"/>
              <a:t>Do nothing</a:t>
            </a:r>
          </a:p>
          <a:p>
            <a:pPr lvl="2">
              <a:lnSpc>
                <a:spcPct val="90000"/>
              </a:lnSpc>
            </a:pPr>
            <a:r>
              <a:rPr lang="en-US" altLang="en-US" dirty="0"/>
              <a:t>Do too much</a:t>
            </a:r>
          </a:p>
          <a:p>
            <a:pPr lvl="1">
              <a:lnSpc>
                <a:spcPct val="90000"/>
              </a:lnSpc>
            </a:pPr>
            <a:r>
              <a:rPr lang="en-US" altLang="en-US" dirty="0"/>
              <a:t>Achieving some test coverage goal</a:t>
            </a:r>
          </a:p>
          <a:p>
            <a:pPr lvl="1">
              <a:lnSpc>
                <a:spcPct val="90000"/>
              </a:lnSpc>
            </a:pPr>
            <a:r>
              <a:rPr lang="en-US" altLang="en-US" dirty="0"/>
              <a:t>Achieving a software reliability goal</a:t>
            </a:r>
          </a:p>
        </p:txBody>
      </p:sp>
    </p:spTree>
    <p:extLst>
      <p:ext uri="{BB962C8B-B14F-4D97-AF65-F5344CB8AC3E}">
        <p14:creationId xmlns:p14="http://schemas.microsoft.com/office/powerpoint/2010/main" val="13272843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Considerations in</a:t>
            </a:r>
            <a:br>
              <a:rPr lang="en-US" altLang="en-US"/>
            </a:br>
            <a:r>
              <a:rPr lang="en-US" altLang="en-US"/>
              <a:t> Test Estimation</a:t>
            </a:r>
          </a:p>
        </p:txBody>
      </p:sp>
      <p:sp>
        <p:nvSpPr>
          <p:cNvPr id="39939" name="Rectangle 3"/>
          <p:cNvSpPr>
            <a:spLocks noGrp="1" noChangeArrowheads="1"/>
          </p:cNvSpPr>
          <p:nvPr>
            <p:ph type="body" idx="4294967295"/>
          </p:nvPr>
        </p:nvSpPr>
        <p:spPr>
          <a:xfrm>
            <a:off x="304800" y="1600200"/>
            <a:ext cx="8610600" cy="4572000"/>
          </a:xfrm>
          <a:prstGeom prst="rect">
            <a:avLst/>
          </a:prstGeom>
        </p:spPr>
        <p:txBody>
          <a:bodyPr/>
          <a:lstStyle/>
          <a:p>
            <a:pPr>
              <a:lnSpc>
                <a:spcPct val="90000"/>
              </a:lnSpc>
            </a:pPr>
            <a:r>
              <a:rPr lang="en-US" altLang="en-US" dirty="0"/>
              <a:t>Test Complexity – It is better to have many small tests that a few large ones.</a:t>
            </a:r>
          </a:p>
          <a:p>
            <a:pPr>
              <a:lnSpc>
                <a:spcPct val="90000"/>
              </a:lnSpc>
            </a:pPr>
            <a:r>
              <a:rPr lang="en-US" altLang="en-US" dirty="0"/>
              <a:t>Different Platforms – Does testing need to be modified for different platforms, operating systems, etc.</a:t>
            </a:r>
          </a:p>
          <a:p>
            <a:pPr>
              <a:lnSpc>
                <a:spcPct val="90000"/>
              </a:lnSpc>
            </a:pPr>
            <a:r>
              <a:rPr lang="en-US" altLang="en-US" dirty="0"/>
              <a:t>Automated or Manual Tests – Will automated tests be developed? Automated tests take more time to create but do not require human intervention to run.</a:t>
            </a:r>
          </a:p>
        </p:txBody>
      </p:sp>
    </p:spTree>
    <p:extLst>
      <p:ext uri="{BB962C8B-B14F-4D97-AF65-F5344CB8AC3E}">
        <p14:creationId xmlns:p14="http://schemas.microsoft.com/office/powerpoint/2010/main" val="17799760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a:t>Estimating Tests Required</a:t>
            </a:r>
          </a:p>
        </p:txBody>
      </p:sp>
      <p:graphicFrame>
        <p:nvGraphicFramePr>
          <p:cNvPr id="41067" name="Group 107"/>
          <p:cNvGraphicFramePr>
            <a:graphicFrameLocks noGrp="1"/>
          </p:cNvGraphicFramePr>
          <p:nvPr/>
        </p:nvGraphicFramePr>
        <p:xfrm>
          <a:off x="838200" y="1600200"/>
          <a:ext cx="7620000" cy="3911919"/>
        </p:xfrm>
        <a:graphic>
          <a:graphicData uri="http://schemas.openxmlformats.org/drawingml/2006/table">
            <a:tbl>
              <a:tblPr/>
              <a:tblGrid>
                <a:gridCol w="1677988">
                  <a:extLst>
                    <a:ext uri="{9D8B030D-6E8A-4147-A177-3AD203B41FA5}">
                      <a16:colId xmlns:a16="http://schemas.microsoft.com/office/drawing/2014/main" val="20000"/>
                    </a:ext>
                  </a:extLst>
                </a:gridCol>
                <a:gridCol w="1817687">
                  <a:extLst>
                    <a:ext uri="{9D8B030D-6E8A-4147-A177-3AD203B41FA5}">
                      <a16:colId xmlns:a16="http://schemas.microsoft.com/office/drawing/2014/main" val="20001"/>
                    </a:ext>
                  </a:extLst>
                </a:gridCol>
                <a:gridCol w="4124325">
                  <a:extLst>
                    <a:ext uri="{9D8B030D-6E8A-4147-A177-3AD203B41FA5}">
                      <a16:colId xmlns:a16="http://schemas.microsoft.com/office/drawing/2014/main" val="20002"/>
                    </a:ext>
                  </a:extLst>
                </a:gridCol>
              </a:tblGrid>
              <a:tr h="1188720">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1" i="0" u="none" strike="noStrike" cap="none" normalizeH="0" baseline="0" dirty="0">
                          <a:ln>
                            <a:noFill/>
                          </a:ln>
                          <a:solidFill>
                            <a:schemeClr val="tx2"/>
                          </a:solidFill>
                          <a:effectLst/>
                          <a:latin typeface="Arial" panose="020B0604020202020204" pitchFamily="34" charset="0"/>
                        </a:rPr>
                        <a:t>SRS Reference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1" i="0" u="none" strike="noStrike" cap="none" normalizeH="0" baseline="0" dirty="0">
                          <a:ln>
                            <a:noFill/>
                          </a:ln>
                          <a:solidFill>
                            <a:schemeClr val="tx2"/>
                          </a:solidFill>
                          <a:effectLst/>
                          <a:latin typeface="Arial" panose="020B0604020202020204" pitchFamily="34" charset="0"/>
                        </a:rPr>
                        <a:t>Estimated Number of Tests Required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1" i="0" u="none" strike="noStrike" cap="none" normalizeH="0" baseline="0">
                          <a:ln>
                            <a:noFill/>
                          </a:ln>
                          <a:solidFill>
                            <a:schemeClr val="tx2"/>
                          </a:solidFill>
                          <a:effectLst/>
                          <a:latin typeface="Arial" panose="020B0604020202020204" pitchFamily="34" charset="0"/>
                        </a:rPr>
                        <a:t>Notes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0213">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2 positive and 1 negative test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2 automated tests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3388">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 manual tests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85800">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1 boundary condition, 2 error conditions, 2 usability tests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6238">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endParaRPr kumimoji="0" lang="en-US" altLang="en-US" sz="1800" b="0" i="0" u="none" strike="noStrike" cap="none" normalizeH="0" baseline="0">
                        <a:ln>
                          <a:noFill/>
                        </a:ln>
                        <a:solidFill>
                          <a:schemeClr val="tx2"/>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endParaRPr kumimoji="0" lang="en-US" altLang="en-US" sz="1800" b="0" i="0" u="none" strike="noStrike" cap="none" normalizeH="0" baseline="0">
                        <a:ln>
                          <a:noFill/>
                        </a:ln>
                        <a:solidFill>
                          <a:schemeClr val="tx2"/>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2425">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165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endParaRPr kumimoji="0" lang="en-US" altLang="en-US" sz="1800" b="0" i="0" u="none" strike="noStrike" cap="none" normalizeH="0" baseline="0" dirty="0">
                        <a:ln>
                          <a:noFill/>
                        </a:ln>
                        <a:solidFill>
                          <a:schemeClr val="tx2"/>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471971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t>Estimated Test Development Time</a:t>
            </a:r>
          </a:p>
        </p:txBody>
      </p:sp>
      <p:sp>
        <p:nvSpPr>
          <p:cNvPr id="41987" name="Rectangle 3"/>
          <p:cNvSpPr>
            <a:spLocks noGrp="1" noChangeArrowheads="1"/>
          </p:cNvSpPr>
          <p:nvPr>
            <p:ph type="body" idx="4294967295"/>
          </p:nvPr>
        </p:nvSpPr>
        <p:spPr>
          <a:xfrm>
            <a:off x="465348" y="1371600"/>
            <a:ext cx="8602452" cy="4114800"/>
          </a:xfrm>
          <a:prstGeom prst="rect">
            <a:avLst/>
          </a:prstGeom>
        </p:spPr>
        <p:txBody>
          <a:bodyPr/>
          <a:lstStyle/>
          <a:p>
            <a:pPr>
              <a:buFont typeface="Wingdings" panose="05000000000000000000" pitchFamily="2" charset="2"/>
              <a:buNone/>
            </a:pPr>
            <a:r>
              <a:rPr lang="en-US" altLang="en-US" b="1" dirty="0"/>
              <a:t>Estimated Number of Tests:  </a:t>
            </a:r>
            <a:r>
              <a:rPr lang="en-US" altLang="en-US" dirty="0"/>
              <a:t>165</a:t>
            </a:r>
          </a:p>
          <a:p>
            <a:pPr>
              <a:buFont typeface="Wingdings" panose="05000000000000000000" pitchFamily="2" charset="2"/>
              <a:buNone/>
            </a:pPr>
            <a:r>
              <a:rPr lang="en-US" altLang="en-US" b="1" dirty="0"/>
              <a:t>Average Test Development Time:   </a:t>
            </a:r>
            <a:r>
              <a:rPr lang="en-US" altLang="en-US" dirty="0"/>
              <a:t>3.5</a:t>
            </a:r>
          </a:p>
          <a:p>
            <a:pPr>
              <a:spcBef>
                <a:spcPct val="0"/>
              </a:spcBef>
              <a:buFont typeface="Wingdings" panose="05000000000000000000" pitchFamily="2" charset="2"/>
              <a:buNone/>
            </a:pPr>
            <a:r>
              <a:rPr lang="en-US" altLang="en-US" b="1" dirty="0"/>
              <a:t>	</a:t>
            </a:r>
            <a:r>
              <a:rPr lang="en-US" altLang="en-US" dirty="0"/>
              <a:t>(person-hours/test)</a:t>
            </a:r>
          </a:p>
          <a:p>
            <a:pPr>
              <a:buFont typeface="Wingdings" panose="05000000000000000000" pitchFamily="2" charset="2"/>
              <a:buNone/>
            </a:pPr>
            <a:r>
              <a:rPr lang="en-US" altLang="en-US" b="1" dirty="0"/>
              <a:t>Estimated Test Development Time:   </a:t>
            </a:r>
            <a:r>
              <a:rPr lang="en-US" altLang="en-US" dirty="0"/>
              <a:t>577.5</a:t>
            </a:r>
          </a:p>
          <a:p>
            <a:pPr>
              <a:spcBef>
                <a:spcPct val="0"/>
              </a:spcBef>
              <a:buFont typeface="Wingdings" panose="05000000000000000000" pitchFamily="2" charset="2"/>
              <a:buNone/>
            </a:pPr>
            <a:r>
              <a:rPr lang="en-US" altLang="en-US" dirty="0"/>
              <a:t>	(person-hours)</a:t>
            </a:r>
            <a:endParaRPr lang="en-US" altLang="en-US" b="1" dirty="0"/>
          </a:p>
        </p:txBody>
      </p:sp>
    </p:spTree>
    <p:extLst>
      <p:ext uri="{BB962C8B-B14F-4D97-AF65-F5344CB8AC3E}">
        <p14:creationId xmlns:p14="http://schemas.microsoft.com/office/powerpoint/2010/main" val="34286299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a:t>Estimated Test Execution Time</a:t>
            </a:r>
          </a:p>
        </p:txBody>
      </p:sp>
      <p:sp>
        <p:nvSpPr>
          <p:cNvPr id="43011" name="Rectangle 3"/>
          <p:cNvSpPr>
            <a:spLocks noGrp="1" noChangeArrowheads="1"/>
          </p:cNvSpPr>
          <p:nvPr>
            <p:ph type="body" idx="4294967295"/>
          </p:nvPr>
        </p:nvSpPr>
        <p:spPr>
          <a:xfrm>
            <a:off x="461034" y="1600200"/>
            <a:ext cx="8205261" cy="4114800"/>
          </a:xfrm>
          <a:prstGeom prst="rect">
            <a:avLst/>
          </a:prstGeom>
        </p:spPr>
        <p:txBody>
          <a:bodyPr/>
          <a:lstStyle/>
          <a:p>
            <a:pPr>
              <a:lnSpc>
                <a:spcPct val="90000"/>
              </a:lnSpc>
              <a:buFont typeface="Wingdings" panose="05000000000000000000" pitchFamily="2" charset="2"/>
              <a:buNone/>
            </a:pPr>
            <a:r>
              <a:rPr lang="en-US" altLang="en-US" sz="2400" b="1" dirty="0"/>
              <a:t>Estimated Number of Tests:   </a:t>
            </a:r>
            <a:r>
              <a:rPr lang="en-US" altLang="en-US" sz="2400" dirty="0"/>
              <a:t>165</a:t>
            </a:r>
          </a:p>
          <a:p>
            <a:pPr>
              <a:lnSpc>
                <a:spcPct val="90000"/>
              </a:lnSpc>
              <a:buFont typeface="Wingdings" panose="05000000000000000000" pitchFamily="2" charset="2"/>
              <a:buNone/>
            </a:pPr>
            <a:r>
              <a:rPr lang="en-US" altLang="en-US" sz="2400" b="1" dirty="0"/>
              <a:t>Average Test Execution Time:   </a:t>
            </a:r>
            <a:r>
              <a:rPr lang="en-US" altLang="en-US" sz="2400" dirty="0"/>
              <a:t>1.5</a:t>
            </a:r>
          </a:p>
          <a:p>
            <a:pPr>
              <a:lnSpc>
                <a:spcPct val="90000"/>
              </a:lnSpc>
              <a:spcBef>
                <a:spcPct val="0"/>
              </a:spcBef>
              <a:buFont typeface="Wingdings" panose="05000000000000000000" pitchFamily="2" charset="2"/>
              <a:buNone/>
            </a:pPr>
            <a:r>
              <a:rPr lang="en-US" altLang="en-US" sz="2400" b="1" dirty="0"/>
              <a:t>	</a:t>
            </a:r>
            <a:r>
              <a:rPr lang="en-US" altLang="en-US" sz="2400" dirty="0"/>
              <a:t>(person-hours/test)</a:t>
            </a:r>
          </a:p>
          <a:p>
            <a:pPr>
              <a:lnSpc>
                <a:spcPct val="90000"/>
              </a:lnSpc>
              <a:buFont typeface="Wingdings" panose="05000000000000000000" pitchFamily="2" charset="2"/>
              <a:buNone/>
            </a:pPr>
            <a:r>
              <a:rPr lang="en-US" altLang="en-US" sz="2400" b="1" dirty="0"/>
              <a:t>Estimated Test Execution Time:   </a:t>
            </a:r>
            <a:r>
              <a:rPr lang="en-US" altLang="en-US" sz="2400" dirty="0"/>
              <a:t>247.5</a:t>
            </a:r>
          </a:p>
          <a:p>
            <a:pPr>
              <a:lnSpc>
                <a:spcPct val="90000"/>
              </a:lnSpc>
              <a:spcBef>
                <a:spcPct val="0"/>
              </a:spcBef>
              <a:buFont typeface="Wingdings" panose="05000000000000000000" pitchFamily="2" charset="2"/>
              <a:buNone/>
            </a:pPr>
            <a:r>
              <a:rPr lang="en-US" altLang="en-US" sz="2400" dirty="0"/>
              <a:t>	(person-hours)</a:t>
            </a:r>
            <a:endParaRPr lang="en-US" altLang="en-US" sz="2400" b="1" dirty="0"/>
          </a:p>
          <a:p>
            <a:pPr>
              <a:lnSpc>
                <a:spcPct val="90000"/>
              </a:lnSpc>
              <a:buFont typeface="Wingdings" panose="05000000000000000000" pitchFamily="2" charset="2"/>
              <a:buNone/>
            </a:pPr>
            <a:r>
              <a:rPr lang="en-US" altLang="en-US" sz="2400" b="1" dirty="0"/>
              <a:t>Estimated Regression Testing (50%):   </a:t>
            </a:r>
            <a:r>
              <a:rPr lang="en-US" altLang="en-US" sz="2400" dirty="0"/>
              <a:t>123.75</a:t>
            </a:r>
          </a:p>
          <a:p>
            <a:pPr>
              <a:lnSpc>
                <a:spcPct val="90000"/>
              </a:lnSpc>
              <a:buFont typeface="Wingdings" panose="05000000000000000000" pitchFamily="2" charset="2"/>
              <a:buNone/>
            </a:pPr>
            <a:r>
              <a:rPr lang="en-US" altLang="en-US" sz="2400" b="1" dirty="0"/>
              <a:t>	</a:t>
            </a:r>
            <a:r>
              <a:rPr lang="en-US" altLang="en-US" sz="2400" dirty="0"/>
              <a:t>(person-hours)</a:t>
            </a:r>
          </a:p>
          <a:p>
            <a:pPr>
              <a:lnSpc>
                <a:spcPct val="90000"/>
              </a:lnSpc>
              <a:buFont typeface="Wingdings" panose="05000000000000000000" pitchFamily="2" charset="2"/>
              <a:buNone/>
            </a:pPr>
            <a:r>
              <a:rPr lang="en-US" altLang="en-US" sz="2400" b="1" dirty="0"/>
              <a:t>Total Estimated Test Execution Time:   </a:t>
            </a:r>
            <a:r>
              <a:rPr lang="en-US" altLang="en-US" sz="2400" dirty="0"/>
              <a:t>371.25</a:t>
            </a:r>
          </a:p>
          <a:p>
            <a:pPr>
              <a:lnSpc>
                <a:spcPct val="90000"/>
              </a:lnSpc>
              <a:spcBef>
                <a:spcPct val="0"/>
              </a:spcBef>
              <a:buFont typeface="Wingdings" panose="05000000000000000000" pitchFamily="2" charset="2"/>
              <a:buNone/>
            </a:pPr>
            <a:r>
              <a:rPr lang="en-US" altLang="en-US" sz="2400" dirty="0"/>
              <a:t>	(person-hours)</a:t>
            </a:r>
          </a:p>
        </p:txBody>
      </p:sp>
    </p:spTree>
    <p:extLst>
      <p:ext uri="{BB962C8B-B14F-4D97-AF65-F5344CB8AC3E}">
        <p14:creationId xmlns:p14="http://schemas.microsoft.com/office/powerpoint/2010/main" val="23864465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t>Test Procedure</a:t>
            </a:r>
          </a:p>
        </p:txBody>
      </p:sp>
      <p:sp>
        <p:nvSpPr>
          <p:cNvPr id="44035" name="Rectangle 3"/>
          <p:cNvSpPr>
            <a:spLocks noGrp="1" noChangeArrowheads="1"/>
          </p:cNvSpPr>
          <p:nvPr>
            <p:ph type="body" idx="4294967295"/>
          </p:nvPr>
        </p:nvSpPr>
        <p:spPr>
          <a:xfrm>
            <a:off x="533400" y="1752600"/>
            <a:ext cx="8132896" cy="4114800"/>
          </a:xfrm>
          <a:prstGeom prst="rect">
            <a:avLst/>
          </a:prstGeom>
        </p:spPr>
        <p:txBody>
          <a:bodyPr/>
          <a:lstStyle/>
          <a:p>
            <a:r>
              <a:rPr lang="en-US" altLang="en-US" dirty="0"/>
              <a:t>Collection of test scripts</a:t>
            </a:r>
          </a:p>
          <a:p>
            <a:r>
              <a:rPr lang="en-US" altLang="en-US" dirty="0"/>
              <a:t>An integral part of each test script is the expected results</a:t>
            </a:r>
          </a:p>
          <a:p>
            <a:r>
              <a:rPr lang="en-US" altLang="en-US" dirty="0"/>
              <a:t>The Test Procedure document should contain an unexecuted, clean copy of every test so that the tests may be more easily reused</a:t>
            </a:r>
          </a:p>
        </p:txBody>
      </p:sp>
    </p:spTree>
    <p:extLst>
      <p:ext uri="{BB962C8B-B14F-4D97-AF65-F5344CB8AC3E}">
        <p14:creationId xmlns:p14="http://schemas.microsoft.com/office/powerpoint/2010/main" val="5950488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Pass/Fail Patterns</a:t>
            </a:r>
          </a:p>
          <a:p>
            <a:pPr lvl="1" fontAlgn="base"/>
            <a:r>
              <a:rPr lang="en-US" dirty="0"/>
              <a:t>These patterns are your first line of </a:t>
            </a:r>
            <a:r>
              <a:rPr lang="en-US" dirty="0" err="1"/>
              <a:t>defence</a:t>
            </a:r>
            <a:r>
              <a:rPr lang="en-US" dirty="0"/>
              <a:t> (or attack, depending on your perspective) to guarantee good code.</a:t>
            </a:r>
          </a:p>
          <a:p>
            <a:pPr lvl="1" fontAlgn="base"/>
            <a:r>
              <a:rPr lang="en-US" dirty="0"/>
              <a:t> But be warned, they are deceptive in what they tell you about the code.</a:t>
            </a:r>
          </a:p>
          <a:p>
            <a:pPr fontAlgn="base"/>
            <a:r>
              <a:rPr lang="en-US" dirty="0"/>
              <a:t>The Simple-Test Pattern</a:t>
            </a:r>
          </a:p>
          <a:p>
            <a:pPr fontAlgn="base"/>
            <a:r>
              <a:rPr lang="en-US" dirty="0"/>
              <a:t>The Code-Path Pattern</a:t>
            </a:r>
          </a:p>
          <a:p>
            <a:pPr fontAlgn="base"/>
            <a:r>
              <a:rPr lang="en-US" dirty="0"/>
              <a:t>The Parameter-Range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936121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430525262"/>
              </p:ext>
            </p:extLst>
          </p:nvPr>
        </p:nvGraphicFramePr>
        <p:xfrm>
          <a:off x="436593" y="1676400"/>
          <a:ext cx="8382000" cy="380890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@TestInstance</a:t>
                      </a:r>
                    </a:p>
                  </a:txBody>
                  <a:tcPr/>
                </a:tc>
                <a:tc>
                  <a:txBody>
                    <a:bodyPr/>
                    <a:lstStyle/>
                    <a:p>
                      <a:pPr algn="l" rtl="0" fontAlgn="t"/>
                      <a:r>
                        <a:rPr lang="en-US" b="0" dirty="0">
                          <a:effectLst/>
                          <a:latin typeface="inherit"/>
                        </a:rPr>
                        <a:t>Used to configure the </a:t>
                      </a:r>
                      <a:r>
                        <a:rPr lang="en-US" b="0" u="none" dirty="0">
                          <a:solidFill>
                            <a:schemeClr val="tx1"/>
                          </a:solidFill>
                          <a:effectLst/>
                          <a:latin typeface="inherit"/>
                        </a:rPr>
                        <a:t>test instance lifecycle</a:t>
                      </a:r>
                      <a:r>
                        <a:rPr lang="en-US" b="0" dirty="0">
                          <a:effectLst/>
                          <a:latin typeface="inherit"/>
                        </a:rPr>
                        <a:t> for the annotated test class.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@DisplayName</a:t>
                      </a:r>
                    </a:p>
                  </a:txBody>
                  <a:tcPr/>
                </a:tc>
                <a:tc>
                  <a:txBody>
                    <a:bodyPr/>
                    <a:lstStyle/>
                    <a:p>
                      <a:pPr algn="l" rtl="0" fontAlgn="t"/>
                      <a:r>
                        <a:rPr lang="en-US" b="0" dirty="0">
                          <a:effectLst/>
                          <a:latin typeface="inherit"/>
                        </a:rPr>
                        <a:t>Declares a custom </a:t>
                      </a:r>
                      <a:r>
                        <a:rPr lang="en-US" b="0" u="none" dirty="0">
                          <a:solidFill>
                            <a:schemeClr val="tx1"/>
                          </a:solidFill>
                          <a:effectLst/>
                          <a:latin typeface="inherit"/>
                        </a:rPr>
                        <a:t>display name</a:t>
                      </a:r>
                      <a:r>
                        <a:rPr lang="en-US" b="0" dirty="0">
                          <a:effectLst/>
                          <a:latin typeface="inherit"/>
                        </a:rPr>
                        <a:t> for the test class or test method. Such annotations are not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@DisplayNameGeneration</a:t>
                      </a:r>
                    </a:p>
                  </a:txBody>
                  <a:tcPr/>
                </a:tc>
                <a:tc>
                  <a:txBody>
                    <a:bodyPr/>
                    <a:lstStyle/>
                    <a:p>
                      <a:pPr algn="l" rtl="0" fontAlgn="t"/>
                      <a:r>
                        <a:rPr lang="en-US" b="0" dirty="0">
                          <a:effectLst/>
                          <a:latin typeface="inherit"/>
                        </a:rPr>
                        <a:t>Declares a custom </a:t>
                      </a:r>
                      <a:r>
                        <a:rPr lang="en-US" b="0" u="none" dirty="0">
                          <a:solidFill>
                            <a:schemeClr val="tx1"/>
                          </a:solidFill>
                          <a:effectLst/>
                          <a:latin typeface="inherit"/>
                        </a:rPr>
                        <a:t>display name generator</a:t>
                      </a:r>
                      <a:r>
                        <a:rPr lang="en-US" b="0" dirty="0">
                          <a:effectLst/>
                          <a:latin typeface="inherit"/>
                        </a:rPr>
                        <a:t> for the test class.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932394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fontAlgn="base"/>
            <a:r>
              <a:rPr lang="en-US" b="1" dirty="0"/>
              <a:t>Data Transaction Patterns</a:t>
            </a:r>
            <a:endParaRPr lang="en-US" dirty="0"/>
          </a:p>
          <a:p>
            <a:pPr fontAlgn="base"/>
            <a:r>
              <a:rPr lang="en-US" dirty="0"/>
              <a:t>Data transaction patterns are a start at embracing the issues of data persistence and communication.</a:t>
            </a:r>
          </a:p>
          <a:p>
            <a:pPr fontAlgn="base"/>
            <a:r>
              <a:rPr lang="en-US" dirty="0"/>
              <a:t>These patterns intentionally omit stress testing, for example, loading on the server</a:t>
            </a:r>
          </a:p>
          <a:p>
            <a:pPr fontAlgn="base"/>
            <a:r>
              <a:rPr lang="en-US" dirty="0"/>
              <a:t>The Simple-Data-I/O Pattern</a:t>
            </a:r>
          </a:p>
          <a:p>
            <a:pPr fontAlgn="base"/>
            <a:r>
              <a:rPr lang="en-US" dirty="0"/>
              <a:t>The Constraint-Data Pattern</a:t>
            </a:r>
          </a:p>
          <a:p>
            <a:pPr fontAlgn="base"/>
            <a:r>
              <a:rPr lang="en-US" dirty="0"/>
              <a:t>The Rollback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7484986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fontAlgn="base"/>
            <a:r>
              <a:rPr lang="en-US" b="1" dirty="0"/>
              <a:t>Collection Management Patterns</a:t>
            </a:r>
            <a:endParaRPr lang="en-US" dirty="0"/>
          </a:p>
          <a:p>
            <a:pPr fontAlgn="base"/>
            <a:r>
              <a:rPr lang="en-US" dirty="0"/>
              <a:t>A lot of what applications do is manage collections of information. While there are a variety of collections available to the programmer, it is important to verify that the code is using the correct collection.</a:t>
            </a:r>
          </a:p>
          <a:p>
            <a:pPr marL="0" indent="0" fontAlgn="base">
              <a:buNone/>
            </a:pPr>
            <a:r>
              <a:rPr lang="en-US" dirty="0"/>
              <a:t> This affects ordering and constraints.</a:t>
            </a:r>
          </a:p>
          <a:p>
            <a:pPr fontAlgn="base"/>
            <a:r>
              <a:rPr lang="en-US" dirty="0"/>
              <a:t>The Collection-Order Pattern</a:t>
            </a:r>
          </a:p>
          <a:p>
            <a:pPr fontAlgn="base"/>
            <a:r>
              <a:rPr lang="en-US" dirty="0"/>
              <a:t>The Enumeration Pattern The</a:t>
            </a:r>
          </a:p>
          <a:p>
            <a:pPr fontAlgn="base"/>
            <a:r>
              <a:rPr lang="en-US" dirty="0"/>
              <a:t>Collection-Constraint Pattern</a:t>
            </a:r>
          </a:p>
          <a:p>
            <a:pPr fontAlgn="base"/>
            <a:r>
              <a:rPr lang="en-US" dirty="0"/>
              <a:t>The Collection-Indexing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4054679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fontAlgn="base"/>
            <a:r>
              <a:rPr lang="en-US" b="1" dirty="0"/>
              <a:t>Performance Patterns</a:t>
            </a:r>
            <a:endParaRPr lang="en-US" dirty="0"/>
          </a:p>
          <a:p>
            <a:pPr fontAlgn="base"/>
            <a:r>
              <a:rPr lang="en-US" dirty="0"/>
              <a:t>Unit testing should not just be concerned with function but also with form. </a:t>
            </a:r>
          </a:p>
          <a:p>
            <a:pPr fontAlgn="base"/>
            <a:r>
              <a:rPr lang="en-US" dirty="0"/>
              <a:t>How efficiently does the code under test perform its function? How fast? How much memory does it use? </a:t>
            </a:r>
          </a:p>
          <a:p>
            <a:pPr fontAlgn="base"/>
            <a:r>
              <a:rPr lang="en-US" dirty="0"/>
              <a:t>Does it trade off data insertion for data retrieval effectively? Does it free up resources correctly? </a:t>
            </a:r>
          </a:p>
          <a:p>
            <a:pPr fontAlgn="base"/>
            <a:r>
              <a:rPr lang="en-US" dirty="0"/>
              <a:t>These are all things that are under the purview of unit testing. </a:t>
            </a:r>
          </a:p>
          <a:p>
            <a:pPr fontAlgn="base"/>
            <a:r>
              <a:rPr lang="en-US" dirty="0"/>
              <a:t>By including performance patterns in the unit test, the implementer has a goal to reach, which results in better code, a better application, and a happier customer.</a:t>
            </a:r>
          </a:p>
          <a:p>
            <a:pPr fontAlgn="base"/>
            <a:r>
              <a:rPr lang="en-US" dirty="0"/>
              <a:t>The Performance-Test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8008164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pPr fontAlgn="base"/>
            <a:r>
              <a:rPr lang="en-US" b="1" dirty="0"/>
              <a:t>Process Patterns</a:t>
            </a:r>
            <a:endParaRPr lang="en-US" dirty="0"/>
          </a:p>
          <a:p>
            <a:pPr fontAlgn="base"/>
            <a:r>
              <a:rPr lang="en-US" dirty="0"/>
              <a:t>Unit testing is intended to test, well, units...the basic functions of the application. </a:t>
            </a:r>
          </a:p>
          <a:p>
            <a:pPr fontAlgn="base"/>
            <a:r>
              <a:rPr lang="en-US" dirty="0"/>
              <a:t>It can be argued that testing processes should be relegated to the acceptance test procedures, however I don't buy into this argument.</a:t>
            </a:r>
          </a:p>
          <a:p>
            <a:pPr fontAlgn="base"/>
            <a:r>
              <a:rPr lang="en-US" dirty="0"/>
              <a:t>A process is just a different type of unit. Testing processes with a unit tester provide the same advantages as other unit testing--it documents the way the process is intended to work and the unit tester can aid the implementer by also testing the process out of sequence, rapidly identifying potential user interface issues as well.</a:t>
            </a:r>
          </a:p>
          <a:p>
            <a:pPr fontAlgn="base"/>
            <a:r>
              <a:rPr lang="en-US" dirty="0"/>
              <a:t>The term "process" also includes state transitions and business rules, both of which must be validated.</a:t>
            </a:r>
          </a:p>
          <a:p>
            <a:pPr fontAlgn="base"/>
            <a:r>
              <a:rPr lang="en-US" dirty="0"/>
              <a:t>The Process-Sequence Pattern</a:t>
            </a:r>
          </a:p>
          <a:p>
            <a:pPr fontAlgn="base"/>
            <a:r>
              <a:rPr lang="en-US" dirty="0"/>
              <a:t>The Process-State Pattern</a:t>
            </a:r>
          </a:p>
          <a:p>
            <a:pPr fontAlgn="base"/>
            <a:r>
              <a:rPr lang="en-US" dirty="0"/>
              <a:t>The Process-Rule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0152462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pPr fontAlgn="base"/>
            <a:r>
              <a:rPr lang="en-US" b="1" dirty="0"/>
              <a:t>Simulation Patterns</a:t>
            </a:r>
            <a:endParaRPr lang="en-US" dirty="0"/>
          </a:p>
          <a:p>
            <a:pPr fontAlgn="base"/>
            <a:r>
              <a:rPr lang="en-US" dirty="0"/>
              <a:t>Data transactions are difficult to test because they often require a preset configuration, an open connection, and/or an online device (to name a few).</a:t>
            </a:r>
          </a:p>
          <a:p>
            <a:pPr fontAlgn="base"/>
            <a:r>
              <a:rPr lang="en-US" dirty="0"/>
              <a:t>Mock objects can come to the rescue by simulating the database, web service, user event, connection, and/or hardware with which the code is transacting.</a:t>
            </a:r>
          </a:p>
          <a:p>
            <a:pPr fontAlgn="base"/>
            <a:r>
              <a:rPr lang="en-US" dirty="0"/>
              <a:t>Mock objects also have the ability to create failure conditions that are very difficult to reproduce in the real world--a </a:t>
            </a:r>
            <a:r>
              <a:rPr lang="en-US" dirty="0" err="1"/>
              <a:t>lossy</a:t>
            </a:r>
            <a:r>
              <a:rPr lang="en-US" dirty="0"/>
              <a:t> connection, a slow server, a failed network hub, etc.</a:t>
            </a:r>
          </a:p>
          <a:p>
            <a:pPr fontAlgn="base"/>
            <a:r>
              <a:rPr lang="en-US" dirty="0"/>
              <a:t>Mock-Object Pattern</a:t>
            </a:r>
          </a:p>
          <a:p>
            <a:pPr fontAlgn="base"/>
            <a:r>
              <a:rPr lang="en-US" dirty="0"/>
              <a:t>The Service-Simulation Pattern</a:t>
            </a:r>
          </a:p>
          <a:p>
            <a:pPr fontAlgn="base"/>
            <a:r>
              <a:rPr lang="en-US" dirty="0"/>
              <a:t>The Bit-Error-Simulation Pattern</a:t>
            </a:r>
          </a:p>
          <a:p>
            <a:pPr fontAlgn="base"/>
            <a:r>
              <a:rPr lang="en-US" dirty="0"/>
              <a:t>The Component-Simulation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33294665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fontAlgn="base"/>
            <a:r>
              <a:rPr lang="en-US" b="1" dirty="0"/>
              <a:t>Multithreading Patterns</a:t>
            </a:r>
            <a:endParaRPr lang="en-US" dirty="0"/>
          </a:p>
          <a:p>
            <a:pPr fontAlgn="base"/>
            <a:r>
              <a:rPr lang="en-US" dirty="0"/>
              <a:t>Unit testing multithreaded applications is probably one of the most difficult things to do because you have to set up a condition that by its very nature is intended to be asynchronous and therefore non-deterministic. </a:t>
            </a:r>
          </a:p>
          <a:p>
            <a:pPr fontAlgn="base"/>
            <a:r>
              <a:rPr lang="en-US" dirty="0"/>
              <a:t>Furthermore, to perform many threading tests correctly, the unit tester application must itself execute tests as separate threads so that the unit tester isn't disabled when one thread ends up in a wait state</a:t>
            </a:r>
          </a:p>
          <a:p>
            <a:pPr fontAlgn="base"/>
            <a:r>
              <a:rPr lang="en-US" dirty="0"/>
              <a:t>The </a:t>
            </a:r>
            <a:r>
              <a:rPr lang="en-US" dirty="0" err="1"/>
              <a:t>Signalled</a:t>
            </a:r>
            <a:r>
              <a:rPr lang="en-US" dirty="0"/>
              <a:t> Pattern</a:t>
            </a:r>
          </a:p>
          <a:p>
            <a:pPr fontAlgn="base"/>
            <a:r>
              <a:rPr lang="en-US" dirty="0"/>
              <a:t>The Deadlock-Resolution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8014455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fontAlgn="base"/>
            <a:r>
              <a:rPr lang="en-US" b="1" dirty="0"/>
              <a:t>Stress-Test Patterns</a:t>
            </a:r>
            <a:endParaRPr lang="en-US" dirty="0"/>
          </a:p>
          <a:p>
            <a:pPr fontAlgn="base"/>
            <a:r>
              <a:rPr lang="en-US" dirty="0"/>
              <a:t>Most applications are tested in ideal environments--the programmer is using a fast machine with little network traffic, using small datasets.</a:t>
            </a:r>
          </a:p>
          <a:p>
            <a:pPr fontAlgn="base"/>
            <a:r>
              <a:rPr lang="en-US" dirty="0"/>
              <a:t>The real world is very different. Before something completely breaks, the application may suffer degradation and respond poorly or with errors to the user.</a:t>
            </a:r>
          </a:p>
          <a:p>
            <a:pPr fontAlgn="base"/>
            <a:r>
              <a:rPr lang="en-US" dirty="0"/>
              <a:t>Unit tests that verify the code's performance under stress should be met with equal fervor (if not more) than unit tests in an ideal environment.</a:t>
            </a:r>
          </a:p>
          <a:p>
            <a:pPr fontAlgn="base"/>
            <a:r>
              <a:rPr lang="en-US" dirty="0"/>
              <a:t>The Bulk-Data-Stress-Test Pattern</a:t>
            </a:r>
          </a:p>
          <a:p>
            <a:pPr fontAlgn="base"/>
            <a:r>
              <a:rPr lang="en-US" dirty="0"/>
              <a:t>The Resource-Stress-Test Pattern</a:t>
            </a:r>
          </a:p>
          <a:p>
            <a:pPr fontAlgn="base"/>
            <a:r>
              <a:rPr lang="en-US" dirty="0"/>
              <a:t>The Loading-Test Pattern</a:t>
            </a:r>
          </a:p>
          <a:p>
            <a:pPr fontAlgn="base"/>
            <a:endParaRPr lang="en-US" dirty="0"/>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8035393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pPr fontAlgn="base"/>
            <a:r>
              <a:rPr lang="en-US" b="1" dirty="0"/>
              <a:t>Presentation Layer Patterns</a:t>
            </a:r>
            <a:endParaRPr lang="en-US" dirty="0"/>
          </a:p>
          <a:p>
            <a:pPr fontAlgn="base"/>
            <a:r>
              <a:rPr lang="en-US" dirty="0"/>
              <a:t>One of the most challenging aspects of unit testing is verifying that information is getting to the user right at the presentation layer itself and that the internal workings of the application are correctly setting presentation layer state. </a:t>
            </a:r>
          </a:p>
          <a:p>
            <a:pPr fontAlgn="base"/>
            <a:r>
              <a:rPr lang="en-US" dirty="0"/>
              <a:t>Often, presentation layers are entangled with business objects, data objects, and control logic. If you're planning on unit testing the presentation layer, you have to realize that a clean separation of concerns is mandatory. Part of the solution involves developing an appropriate Model-View-Controller (MVC) architecture. The MVC architecture provides a means to develop good design practices when working with the presentation layer. However, it is easily abused. A certain amount of discipline is required to ensure that you are, in fact, implementing the MVC architecture correctly, rather than just in word alone.</a:t>
            </a:r>
          </a:p>
          <a:p>
            <a:pPr fontAlgn="base"/>
            <a:r>
              <a:rPr lang="en-US" dirty="0"/>
              <a:t>The View-State Test Pattern</a:t>
            </a:r>
          </a:p>
          <a:p>
            <a:pPr fontAlgn="base"/>
            <a:r>
              <a:rPr lang="en-US" dirty="0"/>
              <a:t>The Model-State Test Pattern</a:t>
            </a:r>
          </a:p>
          <a:p>
            <a:pPr fontAlgn="base"/>
            <a:endParaRPr lang="en-US" dirty="0"/>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6714406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a:t>Eclipse Oxygen</a:t>
            </a:r>
          </a:p>
          <a:p>
            <a:r>
              <a:rPr lang="en-IN" dirty="0"/>
              <a:t>Git or </a:t>
            </a:r>
            <a:r>
              <a:rPr lang="en-IN" dirty="0" err="1"/>
              <a:t>bitbucket</a:t>
            </a:r>
            <a:endParaRPr lang="en-IN" dirty="0"/>
          </a:p>
          <a:p>
            <a:r>
              <a:rPr lang="en-IN" dirty="0"/>
              <a:t>Junit</a:t>
            </a:r>
          </a:p>
          <a:p>
            <a:r>
              <a:rPr lang="en-IN" dirty="0" err="1"/>
              <a:t>TestNG</a:t>
            </a:r>
            <a:endParaRPr lang="en-IN" dirty="0"/>
          </a:p>
          <a:p>
            <a:r>
              <a:rPr lang="en-IN" dirty="0" err="1"/>
              <a:t>Hamcrest</a:t>
            </a:r>
            <a:endParaRPr lang="en-IN" dirty="0"/>
          </a:p>
          <a:p>
            <a:r>
              <a:rPr lang="en-IN" dirty="0" err="1"/>
              <a:t>AssertJ</a:t>
            </a:r>
            <a:endParaRPr lang="en-IN" dirty="0"/>
          </a:p>
          <a:p>
            <a:r>
              <a:rPr lang="en-IN" b="1" dirty="0"/>
              <a:t>Java Code Coverage </a:t>
            </a:r>
            <a:r>
              <a:rPr lang="en-IN" dirty="0"/>
              <a:t>(</a:t>
            </a:r>
            <a:r>
              <a:rPr lang="en-IN" b="1" dirty="0" err="1"/>
              <a:t>JaCoCo</a:t>
            </a:r>
            <a:r>
              <a:rPr lang="en-IN" dirty="0"/>
              <a:t>) </a:t>
            </a:r>
          </a:p>
          <a:p>
            <a:r>
              <a:rPr lang="en-IN" dirty="0" err="1"/>
              <a:t>Mockito</a:t>
            </a:r>
            <a:endParaRPr lang="en-IN" dirty="0"/>
          </a:p>
          <a:p>
            <a:r>
              <a:rPr lang="en-IN" dirty="0"/>
              <a:t>Easy Mock</a:t>
            </a:r>
          </a:p>
          <a:p>
            <a:r>
              <a:rPr lang="en-IN" dirty="0"/>
              <a:t>Power Mock</a:t>
            </a:r>
          </a:p>
          <a:p>
            <a:r>
              <a:rPr lang="en-IN" dirty="0"/>
              <a:t>Selenium </a:t>
            </a:r>
          </a:p>
        </p:txBody>
      </p:sp>
      <p:sp>
        <p:nvSpPr>
          <p:cNvPr id="3" name="Title 2"/>
          <p:cNvSpPr>
            <a:spLocks noGrp="1"/>
          </p:cNvSpPr>
          <p:nvPr>
            <p:ph type="title"/>
          </p:nvPr>
        </p:nvSpPr>
        <p:spPr/>
        <p:txBody>
          <a:bodyPr/>
          <a:lstStyle/>
          <a:p>
            <a:r>
              <a:rPr lang="en-IN" dirty="0"/>
              <a:t>TDD Tools</a:t>
            </a:r>
          </a:p>
        </p:txBody>
      </p:sp>
    </p:spTree>
    <p:extLst>
      <p:ext uri="{BB962C8B-B14F-4D97-AF65-F5344CB8AC3E}">
        <p14:creationId xmlns:p14="http://schemas.microsoft.com/office/powerpoint/2010/main" val="27260502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b="1" dirty="0"/>
              <a:t>Naming Conventions</a:t>
            </a:r>
          </a:p>
          <a:p>
            <a:r>
              <a:rPr lang="en-US" b="1" dirty="0"/>
              <a:t>Separate the implementation from the test code</a:t>
            </a:r>
          </a:p>
          <a:p>
            <a:r>
              <a:rPr lang="en-US" b="1" dirty="0"/>
              <a:t>Name test classes in a similar fashion as classes they test</a:t>
            </a:r>
          </a:p>
          <a:p>
            <a:r>
              <a:rPr lang="en-US" b="1" dirty="0"/>
              <a:t>Use descriptive names for test methods</a:t>
            </a:r>
          </a:p>
          <a:p>
            <a:r>
              <a:rPr lang="en-US" b="1" dirty="0"/>
              <a:t>Write the test before writing the implementation code</a:t>
            </a:r>
          </a:p>
          <a:p>
            <a:r>
              <a:rPr lang="en-US" b="1" dirty="0"/>
              <a:t>Only write new code when test is failing</a:t>
            </a:r>
          </a:p>
          <a:p>
            <a:r>
              <a:rPr lang="en-US" b="1" dirty="0"/>
              <a:t>Rerun all tests every time implementation code changes</a:t>
            </a:r>
          </a:p>
          <a:p>
            <a:endParaRPr lang="en-IN" dirty="0"/>
          </a:p>
        </p:txBody>
      </p:sp>
      <p:sp>
        <p:nvSpPr>
          <p:cNvPr id="3" name="Title 2"/>
          <p:cNvSpPr>
            <a:spLocks noGrp="1"/>
          </p:cNvSpPr>
          <p:nvPr>
            <p:ph type="title"/>
          </p:nvPr>
        </p:nvSpPr>
        <p:spPr/>
        <p:txBody>
          <a:bodyPr/>
          <a:lstStyle/>
          <a:p>
            <a:r>
              <a:rPr lang="en-IN" dirty="0"/>
              <a:t>TDD Best Practises</a:t>
            </a:r>
          </a:p>
        </p:txBody>
      </p:sp>
    </p:spTree>
    <p:extLst>
      <p:ext uri="{BB962C8B-B14F-4D97-AF65-F5344CB8AC3E}">
        <p14:creationId xmlns:p14="http://schemas.microsoft.com/office/powerpoint/2010/main" val="1272992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820075371"/>
              </p:ext>
            </p:extLst>
          </p:nvPr>
        </p:nvGraphicFramePr>
        <p:xfrm>
          <a:off x="436593" y="1676400"/>
          <a:ext cx="8382000" cy="380890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@TestInstance</a:t>
                      </a:r>
                    </a:p>
                  </a:txBody>
                  <a:tcPr/>
                </a:tc>
                <a:tc>
                  <a:txBody>
                    <a:bodyPr/>
                    <a:lstStyle/>
                    <a:p>
                      <a:pPr algn="l" rtl="0" fontAlgn="t"/>
                      <a:r>
                        <a:rPr lang="en-US" b="0" dirty="0">
                          <a:effectLst/>
                          <a:latin typeface="inherit"/>
                        </a:rPr>
                        <a:t>Used to configure the </a:t>
                      </a:r>
                      <a:r>
                        <a:rPr lang="en-US" b="0" u="none" dirty="0">
                          <a:solidFill>
                            <a:schemeClr val="tx1"/>
                          </a:solidFill>
                          <a:effectLst/>
                          <a:latin typeface="inherit"/>
                        </a:rPr>
                        <a:t>test instance lifecycle</a:t>
                      </a:r>
                      <a:r>
                        <a:rPr lang="en-US" b="0" dirty="0">
                          <a:effectLst/>
                          <a:latin typeface="inherit"/>
                        </a:rPr>
                        <a:t> for the annotated test class.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@DisplayName</a:t>
                      </a:r>
                    </a:p>
                  </a:txBody>
                  <a:tcPr/>
                </a:tc>
                <a:tc>
                  <a:txBody>
                    <a:bodyPr/>
                    <a:lstStyle/>
                    <a:p>
                      <a:pPr algn="l" rtl="0" fontAlgn="t"/>
                      <a:r>
                        <a:rPr lang="en-US" b="0" dirty="0">
                          <a:effectLst/>
                          <a:latin typeface="inherit"/>
                        </a:rPr>
                        <a:t>Declares a custom </a:t>
                      </a:r>
                      <a:r>
                        <a:rPr lang="en-US" b="0" u="none" dirty="0">
                          <a:solidFill>
                            <a:schemeClr val="tx1"/>
                          </a:solidFill>
                          <a:effectLst/>
                          <a:latin typeface="inherit"/>
                        </a:rPr>
                        <a:t>display name</a:t>
                      </a:r>
                      <a:r>
                        <a:rPr lang="en-US" b="0" dirty="0">
                          <a:effectLst/>
                          <a:latin typeface="inherit"/>
                        </a:rPr>
                        <a:t> for the test class or test method. Such annotations are not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@DisplayNameGeneration</a:t>
                      </a:r>
                    </a:p>
                  </a:txBody>
                  <a:tcPr/>
                </a:tc>
                <a:tc>
                  <a:txBody>
                    <a:bodyPr/>
                    <a:lstStyle/>
                    <a:p>
                      <a:pPr algn="l" rtl="0" fontAlgn="t"/>
                      <a:r>
                        <a:rPr lang="en-US" b="0" dirty="0">
                          <a:effectLst/>
                          <a:latin typeface="inherit"/>
                        </a:rPr>
                        <a:t>Declares a custom </a:t>
                      </a:r>
                      <a:r>
                        <a:rPr lang="en-US" b="0" u="none" dirty="0">
                          <a:solidFill>
                            <a:schemeClr val="tx1"/>
                          </a:solidFill>
                          <a:effectLst/>
                          <a:latin typeface="inherit"/>
                        </a:rPr>
                        <a:t>display name generator</a:t>
                      </a:r>
                      <a:r>
                        <a:rPr lang="en-US" b="0" dirty="0">
                          <a:effectLst/>
                          <a:latin typeface="inherit"/>
                        </a:rPr>
                        <a:t> for the test class.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43612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b="1" dirty="0"/>
              <a:t>All tests should pass before new test is written</a:t>
            </a:r>
          </a:p>
          <a:p>
            <a:r>
              <a:rPr lang="en-US" b="1" dirty="0"/>
              <a:t>Refactor only after all tests are passing</a:t>
            </a:r>
          </a:p>
          <a:p>
            <a:r>
              <a:rPr lang="en-US" b="1" dirty="0"/>
              <a:t>Write the simplest code to pass the test</a:t>
            </a:r>
          </a:p>
          <a:p>
            <a:r>
              <a:rPr lang="en-US" b="1" dirty="0"/>
              <a:t>Write assertions first, act later</a:t>
            </a:r>
          </a:p>
          <a:p>
            <a:r>
              <a:rPr lang="en-US" b="1" dirty="0"/>
              <a:t>Minimize assertions in each test</a:t>
            </a:r>
          </a:p>
          <a:p>
            <a:r>
              <a:rPr lang="en-US" b="1" dirty="0"/>
              <a:t>Do not introduce dependencies between tests</a:t>
            </a:r>
          </a:p>
          <a:p>
            <a:r>
              <a:rPr lang="en-IN" b="1" dirty="0"/>
              <a:t>Use mocks(reduce dependency)</a:t>
            </a:r>
          </a:p>
          <a:p>
            <a:r>
              <a:rPr lang="en-US" b="1" dirty="0"/>
              <a:t>Use setup and tear-down methods</a:t>
            </a:r>
          </a:p>
          <a:p>
            <a:r>
              <a:rPr lang="en-US" b="1" dirty="0"/>
              <a:t>Do not use base classes</a:t>
            </a:r>
          </a:p>
          <a:p>
            <a:endParaRPr lang="en-IN" b="1" dirty="0"/>
          </a:p>
          <a:p>
            <a:endParaRPr lang="en-IN" dirty="0"/>
          </a:p>
        </p:txBody>
      </p:sp>
      <p:sp>
        <p:nvSpPr>
          <p:cNvPr id="3" name="Title 2"/>
          <p:cNvSpPr>
            <a:spLocks noGrp="1"/>
          </p:cNvSpPr>
          <p:nvPr>
            <p:ph type="title"/>
          </p:nvPr>
        </p:nvSpPr>
        <p:spPr/>
        <p:txBody>
          <a:bodyPr/>
          <a:lstStyle/>
          <a:p>
            <a:r>
              <a:rPr lang="en-IN" dirty="0"/>
              <a:t>TDD Best Practises</a:t>
            </a:r>
          </a:p>
        </p:txBody>
      </p:sp>
    </p:spTree>
    <p:extLst>
      <p:ext uri="{BB962C8B-B14F-4D97-AF65-F5344CB8AC3E}">
        <p14:creationId xmlns:p14="http://schemas.microsoft.com/office/powerpoint/2010/main" val="12953164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simple English, Mocking is make a replica or imitation of something.</a:t>
            </a:r>
          </a:p>
          <a:p>
            <a:r>
              <a:rPr lang="en-US" dirty="0"/>
              <a:t>We use mocking in unit testing. A object that you want to test may have dependencies on other complex objects. </a:t>
            </a:r>
          </a:p>
          <a:p>
            <a:r>
              <a:rPr lang="en-US" dirty="0"/>
              <a:t>To isolate the behavior of the object you want to test you replace the other objects by mocks that simulate the behavior of the real objects. </a:t>
            </a:r>
          </a:p>
          <a:p>
            <a:r>
              <a:rPr lang="en-US" dirty="0"/>
              <a:t>So in simple words, mocking is creating objects that simulate the behavior of real objects.</a:t>
            </a:r>
            <a:endParaRPr lang="en-IN" dirty="0"/>
          </a:p>
        </p:txBody>
      </p:sp>
      <p:sp>
        <p:nvSpPr>
          <p:cNvPr id="3" name="Title 2"/>
          <p:cNvSpPr>
            <a:spLocks noGrp="1"/>
          </p:cNvSpPr>
          <p:nvPr>
            <p:ph type="title"/>
          </p:nvPr>
        </p:nvSpPr>
        <p:spPr/>
        <p:txBody>
          <a:bodyPr/>
          <a:lstStyle/>
          <a:p>
            <a:r>
              <a:rPr lang="en-IN" b="0" dirty="0"/>
              <a:t>Mocking in Unit testing</a:t>
            </a:r>
          </a:p>
        </p:txBody>
      </p:sp>
    </p:spTree>
    <p:extLst>
      <p:ext uri="{BB962C8B-B14F-4D97-AF65-F5344CB8AC3E}">
        <p14:creationId xmlns:p14="http://schemas.microsoft.com/office/powerpoint/2010/main" val="20423691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750/1*fCMBDvJQWR6KokIF-H7iw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99713"/>
            <a:ext cx="6887686"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169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Mocking in Unit testing</a:t>
            </a:r>
            <a:endParaRPr lang="en-IN" dirty="0"/>
          </a:p>
        </p:txBody>
      </p:sp>
      <p:sp>
        <p:nvSpPr>
          <p:cNvPr id="3" name="Content Placeholder 2"/>
          <p:cNvSpPr>
            <a:spLocks noGrp="1"/>
          </p:cNvSpPr>
          <p:nvPr>
            <p:ph sz="quarter" idx="12"/>
          </p:nvPr>
        </p:nvSpPr>
        <p:spPr/>
        <p:txBody>
          <a:bodyPr/>
          <a:lstStyle/>
          <a:p>
            <a:r>
              <a:rPr lang="en-US" dirty="0"/>
              <a:t>In simple terms, providing a controlled instance or implementation of dependency that the code under test depends on in order to test its core logic.</a:t>
            </a:r>
          </a:p>
          <a:p>
            <a:r>
              <a:rPr lang="en-US" dirty="0"/>
              <a:t> A controlled instance is that the behavior of the dependency can be programmed or controlled as desired for the method or system under test.</a:t>
            </a:r>
          </a:p>
          <a:p>
            <a:r>
              <a:rPr lang="en-US" dirty="0"/>
              <a:t> let’s take an example of any Business or Ecommerce Application. </a:t>
            </a:r>
          </a:p>
          <a:p>
            <a:r>
              <a:rPr lang="en-US" dirty="0"/>
              <a:t>Almost every such type of application primarily has 3 layers i.e. User Interface, Business Layer &amp; Data Access layer (which talks to the underlying data store)</a:t>
            </a:r>
          </a:p>
          <a:p>
            <a:endParaRPr lang="en-US" dirty="0"/>
          </a:p>
          <a:p>
            <a:endParaRPr lang="en-US" dirty="0"/>
          </a:p>
          <a:p>
            <a:endParaRPr lang="en-IN" dirty="0"/>
          </a:p>
        </p:txBody>
      </p:sp>
    </p:spTree>
    <p:extLst>
      <p:ext uri="{BB962C8B-B14F-4D97-AF65-F5344CB8AC3E}">
        <p14:creationId xmlns:p14="http://schemas.microsoft.com/office/powerpoint/2010/main" val="12839139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ample: UnitTesting Dependen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325" y="1066800"/>
            <a:ext cx="6191250" cy="5280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3379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Mocking in Unit testing</a:t>
            </a:r>
          </a:p>
        </p:txBody>
      </p:sp>
      <p:sp>
        <p:nvSpPr>
          <p:cNvPr id="3" name="Content Placeholder 2"/>
          <p:cNvSpPr>
            <a:spLocks noGrp="1"/>
          </p:cNvSpPr>
          <p:nvPr>
            <p:ph sz="quarter" idx="12"/>
          </p:nvPr>
        </p:nvSpPr>
        <p:spPr/>
        <p:txBody>
          <a:bodyPr/>
          <a:lstStyle/>
          <a:p>
            <a:r>
              <a:rPr lang="en-US" dirty="0"/>
              <a:t>Look at it this way – An app like google maps can have dependencies on an</a:t>
            </a:r>
          </a:p>
          <a:p>
            <a:r>
              <a:rPr lang="en-US" dirty="0"/>
              <a:t>Actual data stores like MySQL or any other no SQL database which stores Map data.</a:t>
            </a:r>
          </a:p>
          <a:p>
            <a:r>
              <a:rPr lang="en-US" dirty="0"/>
              <a:t>An external service like Coordinate Service which provides latitudes and longitudes of a location.</a:t>
            </a:r>
          </a:p>
          <a:p>
            <a:r>
              <a:rPr lang="en-US" dirty="0"/>
              <a:t>An external service like traffic service which provides real-time traffic information for a given Coordinate pair.</a:t>
            </a:r>
            <a:endParaRPr lang="en-IN" dirty="0"/>
          </a:p>
        </p:txBody>
      </p:sp>
    </p:spTree>
    <p:extLst>
      <p:ext uri="{BB962C8B-B14F-4D97-AF65-F5344CB8AC3E}">
        <p14:creationId xmlns:p14="http://schemas.microsoft.com/office/powerpoint/2010/main" val="16166393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Mocking in Unit testing</a:t>
            </a:r>
          </a:p>
        </p:txBody>
      </p:sp>
      <p:sp>
        <p:nvSpPr>
          <p:cNvPr id="3" name="Content Placeholder 2"/>
          <p:cNvSpPr>
            <a:spLocks noGrp="1"/>
          </p:cNvSpPr>
          <p:nvPr>
            <p:ph sz="quarter" idx="12"/>
          </p:nvPr>
        </p:nvSpPr>
        <p:spPr/>
        <p:txBody>
          <a:bodyPr/>
          <a:lstStyle/>
          <a:p>
            <a:r>
              <a:rPr lang="en-US" dirty="0"/>
              <a:t>So, if someone is trying to validate the core business logic using unit test, until and unless they have working implementations of these dependencies, the tests could not be run.</a:t>
            </a:r>
          </a:p>
          <a:p>
            <a:r>
              <a:rPr lang="en-US" dirty="0"/>
              <a:t>Mocks come to rescue in these situations, where no matter your dependency is up and running or not, you are always guaranteed to run your business logic with a programmed response for the dependency that’s being getting called from the code under test.</a:t>
            </a:r>
            <a:endParaRPr lang="en-IN" dirty="0"/>
          </a:p>
        </p:txBody>
      </p:sp>
    </p:spTree>
    <p:extLst>
      <p:ext uri="{BB962C8B-B14F-4D97-AF65-F5344CB8AC3E}">
        <p14:creationId xmlns:p14="http://schemas.microsoft.com/office/powerpoint/2010/main" val="17771436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Types/Categories of Test Doubles</a:t>
            </a:r>
          </a:p>
        </p:txBody>
      </p:sp>
      <p:sp>
        <p:nvSpPr>
          <p:cNvPr id="3" name="Content Placeholder 2"/>
          <p:cNvSpPr>
            <a:spLocks noGrp="1"/>
          </p:cNvSpPr>
          <p:nvPr>
            <p:ph sz="quarter" idx="12"/>
          </p:nvPr>
        </p:nvSpPr>
        <p:spPr/>
        <p:txBody>
          <a:bodyPr>
            <a:normAutofit lnSpcReduction="10000"/>
          </a:bodyPr>
          <a:lstStyle/>
          <a:p>
            <a:r>
              <a:rPr lang="en-US" dirty="0"/>
              <a:t>Mock is essentially a type of “Test Double” – it’s a tech jargon. </a:t>
            </a:r>
          </a:p>
          <a:p>
            <a:r>
              <a:rPr lang="en-US" dirty="0"/>
              <a:t>“Test Double” essentially means an object which is replaced by equivalent real object instance or dependency.</a:t>
            </a:r>
          </a:p>
          <a:p>
            <a:r>
              <a:rPr lang="en-US" dirty="0"/>
              <a:t>There are different types of Test doubles as mentioned below:</a:t>
            </a:r>
          </a:p>
          <a:p>
            <a:pPr lvl="1"/>
            <a:r>
              <a:rPr lang="en-US" dirty="0"/>
              <a:t>Fakes</a:t>
            </a:r>
          </a:p>
          <a:p>
            <a:pPr lvl="1"/>
            <a:r>
              <a:rPr lang="en-US" dirty="0"/>
              <a:t>Stubs</a:t>
            </a:r>
          </a:p>
          <a:p>
            <a:pPr lvl="1"/>
            <a:r>
              <a:rPr lang="en-US" dirty="0"/>
              <a:t>Spies</a:t>
            </a:r>
          </a:p>
          <a:p>
            <a:pPr lvl="1"/>
            <a:r>
              <a:rPr lang="en-US" dirty="0"/>
              <a:t>Mocks</a:t>
            </a:r>
            <a:endParaRPr lang="en-IN" dirty="0"/>
          </a:p>
        </p:txBody>
      </p:sp>
    </p:spTree>
    <p:extLst>
      <p:ext uri="{BB962C8B-B14F-4D97-AF65-F5344CB8AC3E}">
        <p14:creationId xmlns:p14="http://schemas.microsoft.com/office/powerpoint/2010/main" val="22417675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Fakes:</a:t>
            </a:r>
          </a:p>
        </p:txBody>
      </p:sp>
      <p:sp>
        <p:nvSpPr>
          <p:cNvPr id="3" name="Content Placeholder 2"/>
          <p:cNvSpPr>
            <a:spLocks noGrp="1"/>
          </p:cNvSpPr>
          <p:nvPr>
            <p:ph sz="quarter" idx="12"/>
          </p:nvPr>
        </p:nvSpPr>
        <p:spPr>
          <a:xfrm>
            <a:off x="457201" y="1381125"/>
            <a:ext cx="8228012" cy="4867275"/>
          </a:xfrm>
        </p:spPr>
        <p:txBody>
          <a:bodyPr>
            <a:normAutofit fontScale="92500"/>
          </a:bodyPr>
          <a:lstStyle/>
          <a:p>
            <a:r>
              <a:rPr lang="en-US" dirty="0"/>
              <a:t>A fake is a working implementation similar to a real dependency, except the fact that it is local to the system under test.</a:t>
            </a:r>
          </a:p>
          <a:p>
            <a:r>
              <a:rPr lang="en-US" dirty="0"/>
              <a:t>A Fake is more powerful than Stub.</a:t>
            </a:r>
          </a:p>
          <a:p>
            <a:r>
              <a:rPr lang="en-US" dirty="0"/>
              <a:t>Fake classes can change the behavior based on input.</a:t>
            </a:r>
          </a:p>
          <a:p>
            <a:r>
              <a:rPr lang="en-US" dirty="0"/>
              <a:t>Fake class functions can return different output for different inputs unlike that of stub.</a:t>
            </a:r>
          </a:p>
          <a:p>
            <a:r>
              <a:rPr lang="en-US" dirty="0"/>
              <a:t>Fakes can help us to mimic all the possible behavior of the interfaces.</a:t>
            </a:r>
          </a:p>
          <a:p>
            <a:r>
              <a:rPr lang="en-US" b="1" u="sng" dirty="0"/>
              <a:t>Example:</a:t>
            </a:r>
            <a:r>
              <a:rPr lang="en-US" dirty="0"/>
              <a:t> Instead of hitting a real production DB, the test uses a simple collection/in-memory to store data.</a:t>
            </a:r>
          </a:p>
        </p:txBody>
      </p:sp>
    </p:spTree>
    <p:extLst>
      <p:ext uri="{BB962C8B-B14F-4D97-AF65-F5344CB8AC3E}">
        <p14:creationId xmlns:p14="http://schemas.microsoft.com/office/powerpoint/2010/main" val="40678567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Example of Fa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8270156" cy="5847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684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959049654"/>
              </p:ext>
            </p:extLst>
          </p:nvPr>
        </p:nvGraphicFramePr>
        <p:xfrm>
          <a:off x="436593" y="1295400"/>
          <a:ext cx="8382000" cy="526068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AfterEach</a:t>
                      </a:r>
                    </a:p>
                  </a:txBody>
                  <a:tcPr/>
                </a:tc>
                <a:tc>
                  <a:txBody>
                    <a:bodyPr/>
                    <a:lstStyle/>
                    <a:p>
                      <a:pPr algn="l" rtl="0" fontAlgn="t"/>
                      <a:r>
                        <a:rPr lang="en-US" b="0">
                          <a:effectLst/>
                          <a:latin typeface="inherit"/>
                        </a:rPr>
                        <a:t>Denotes that the annotated method should be executed </a:t>
                      </a:r>
                      <a:r>
                        <a:rPr lang="en-US" b="0" i="1">
                          <a:effectLst/>
                          <a:latin typeface="inherit"/>
                        </a:rPr>
                        <a:t>after</a:t>
                      </a:r>
                      <a:r>
                        <a:rPr lang="en-US" b="0">
                          <a:effectLst/>
                          <a:latin typeface="inherit"/>
                        </a:rPr>
                        <a:t> </a:t>
                      </a:r>
                      <a:r>
                        <a:rPr lang="en-US" b="1">
                          <a:effectLst/>
                          <a:latin typeface="inherit"/>
                        </a:rPr>
                        <a:t>each</a:t>
                      </a:r>
                      <a:r>
                        <a:rPr lang="en-US" b="0">
                          <a:effectLst/>
                          <a:latin typeface="inherit"/>
                        </a:rPr>
                        <a:t> @Test, @RepeatedTest, @ParameterizedTest, or @TestFactory method in the current class; analogous to JUnit 4’s @After. Such methods are </a:t>
                      </a:r>
                      <a:r>
                        <a:rPr lang="en-US" b="0" i="1">
                          <a:effectLst/>
                          <a:latin typeface="inherit"/>
                        </a:rPr>
                        <a:t>inherited</a:t>
                      </a:r>
                      <a:r>
                        <a:rPr lang="en-US" b="0">
                          <a:effectLst/>
                          <a:latin typeface="inherit"/>
                        </a:rPr>
                        <a:t> unless they are </a:t>
                      </a:r>
                      <a:r>
                        <a:rPr lang="en-US" b="0" i="1">
                          <a:effectLst/>
                          <a:latin typeface="inherit"/>
                        </a:rPr>
                        <a:t>overridden</a:t>
                      </a:r>
                      <a:r>
                        <a:rPr lang="en-US" b="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@BeforeAll</a:t>
                      </a:r>
                    </a:p>
                  </a:txBody>
                  <a:tcPr/>
                </a:tc>
                <a:tc>
                  <a:txBody>
                    <a:bodyPr/>
                    <a:lstStyle/>
                    <a:p>
                      <a:pPr algn="l" rtl="0" fontAlgn="t"/>
                      <a:r>
                        <a:rPr lang="en-US" b="0" dirty="0">
                          <a:effectLst/>
                          <a:latin typeface="inherit"/>
                        </a:rPr>
                        <a:t>Denotes that the annotated method should be executed </a:t>
                      </a:r>
                      <a:r>
                        <a:rPr lang="en-US" b="0" i="1" dirty="0">
                          <a:effectLst/>
                          <a:latin typeface="inherit"/>
                        </a:rPr>
                        <a:t>before</a:t>
                      </a:r>
                      <a:r>
                        <a:rPr lang="en-US" b="0" dirty="0">
                          <a:effectLst/>
                          <a:latin typeface="inherit"/>
                        </a:rPr>
                        <a:t> </a:t>
                      </a:r>
                      <a:r>
                        <a:rPr lang="en-US" b="1" dirty="0">
                          <a:effectLst/>
                          <a:latin typeface="inherit"/>
                        </a:rPr>
                        <a:t>all</a:t>
                      </a:r>
                      <a:r>
                        <a:rPr lang="en-US" b="0" dirty="0">
                          <a:effectLst/>
                          <a:latin typeface="inherit"/>
                        </a:rPr>
                        <a:t> @Test, @</a:t>
                      </a:r>
                      <a:r>
                        <a:rPr lang="en-US" b="0" dirty="0" err="1">
                          <a:effectLst/>
                          <a:latin typeface="inherit"/>
                        </a:rPr>
                        <a:t>RepeatedTest</a:t>
                      </a:r>
                      <a:r>
                        <a:rPr lang="en-US" b="0" dirty="0">
                          <a:effectLst/>
                          <a:latin typeface="inherit"/>
                        </a:rPr>
                        <a:t>, @</a:t>
                      </a:r>
                      <a:r>
                        <a:rPr lang="en-US" b="0" dirty="0" err="1">
                          <a:effectLst/>
                          <a:latin typeface="inherit"/>
                        </a:rPr>
                        <a:t>ParameterizedTest</a:t>
                      </a:r>
                      <a:r>
                        <a:rPr lang="en-US" b="0" dirty="0">
                          <a:effectLst/>
                          <a:latin typeface="inherit"/>
                        </a:rPr>
                        <a:t>, and @</a:t>
                      </a:r>
                      <a:r>
                        <a:rPr lang="en-US" b="0" dirty="0" err="1">
                          <a:effectLst/>
                          <a:latin typeface="inherit"/>
                        </a:rPr>
                        <a:t>TestFactory</a:t>
                      </a:r>
                      <a:r>
                        <a:rPr lang="en-US" b="0" dirty="0">
                          <a:effectLst/>
                          <a:latin typeface="inherit"/>
                        </a:rPr>
                        <a:t> methods in the current class; analogous to JUnit 4’s @</a:t>
                      </a:r>
                      <a:r>
                        <a:rPr lang="en-US" b="0" dirty="0" err="1">
                          <a:effectLst/>
                          <a:latin typeface="inherit"/>
                        </a:rPr>
                        <a:t>BeforeClass</a:t>
                      </a:r>
                      <a:r>
                        <a:rPr lang="en-US" b="0" dirty="0">
                          <a:effectLst/>
                          <a:latin typeface="inherit"/>
                        </a:rPr>
                        <a:t>. Such methods are </a:t>
                      </a:r>
                      <a:r>
                        <a:rPr lang="en-US" b="0" i="1" dirty="0">
                          <a:effectLst/>
                          <a:latin typeface="inherit"/>
                        </a:rPr>
                        <a:t>inherited</a:t>
                      </a:r>
                      <a:r>
                        <a:rPr lang="en-US" b="0" dirty="0">
                          <a:effectLst/>
                          <a:latin typeface="inherit"/>
                        </a:rPr>
                        <a:t> (unless they are </a:t>
                      </a:r>
                      <a:r>
                        <a:rPr lang="en-US" b="0" i="1" dirty="0">
                          <a:effectLst/>
                          <a:latin typeface="inherit"/>
                        </a:rPr>
                        <a:t>hidden</a:t>
                      </a:r>
                      <a:r>
                        <a:rPr lang="en-US" b="0" dirty="0">
                          <a:effectLst/>
                          <a:latin typeface="inherit"/>
                        </a:rPr>
                        <a:t> or </a:t>
                      </a:r>
                      <a:r>
                        <a:rPr lang="en-US" b="0" i="1" dirty="0">
                          <a:effectLst/>
                          <a:latin typeface="inherit"/>
                        </a:rPr>
                        <a:t>overridden</a:t>
                      </a:r>
                      <a:r>
                        <a:rPr lang="en-US" b="0" dirty="0">
                          <a:effectLst/>
                          <a:latin typeface="inherit"/>
                        </a:rPr>
                        <a:t>) and must be static (unless the "per-class“</a:t>
                      </a:r>
                      <a:r>
                        <a:rPr lang="en-US" b="0" u="none" baseline="0" dirty="0">
                          <a:solidFill>
                            <a:schemeClr val="tx1"/>
                          </a:solidFill>
                          <a:effectLst/>
                          <a:latin typeface="inherit"/>
                        </a:rPr>
                        <a:t> </a:t>
                      </a:r>
                      <a:r>
                        <a:rPr lang="en-US" b="0" u="none" dirty="0">
                          <a:solidFill>
                            <a:schemeClr val="tx1"/>
                          </a:solidFill>
                          <a:effectLst/>
                          <a:latin typeface="inherit"/>
                        </a:rPr>
                        <a:t>test instance lifecycle</a:t>
                      </a:r>
                      <a:r>
                        <a:rPr lang="en-US" b="0" dirty="0">
                          <a:effectLst/>
                          <a:latin typeface="inherit"/>
                        </a:rPr>
                        <a:t> is used).</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AfterEach</a:t>
                      </a:r>
                    </a:p>
                  </a:txBody>
                  <a:tcPr/>
                </a:tc>
                <a:tc>
                  <a:txBody>
                    <a:bodyPr/>
                    <a:lstStyle/>
                    <a:p>
                      <a:pPr algn="l" rtl="0" fontAlgn="t"/>
                      <a:r>
                        <a:rPr lang="en-US" b="0" dirty="0">
                          <a:effectLst/>
                          <a:latin typeface="inherit"/>
                        </a:rPr>
                        <a:t>Denotes that the annotated method should be executed </a:t>
                      </a:r>
                      <a:r>
                        <a:rPr lang="en-US" b="0" i="1" dirty="0">
                          <a:effectLst/>
                          <a:latin typeface="inherit"/>
                        </a:rPr>
                        <a:t>after</a:t>
                      </a:r>
                      <a:r>
                        <a:rPr lang="en-US" b="0" dirty="0">
                          <a:effectLst/>
                          <a:latin typeface="inherit"/>
                        </a:rPr>
                        <a:t> </a:t>
                      </a:r>
                      <a:r>
                        <a:rPr lang="en-US" b="1" dirty="0">
                          <a:effectLst/>
                          <a:latin typeface="inherit"/>
                        </a:rPr>
                        <a:t>each</a:t>
                      </a:r>
                      <a:r>
                        <a:rPr lang="en-US" b="0" dirty="0">
                          <a:effectLst/>
                          <a:latin typeface="inherit"/>
                        </a:rPr>
                        <a:t> @Test, @</a:t>
                      </a:r>
                      <a:r>
                        <a:rPr lang="en-US" b="0" dirty="0" err="1">
                          <a:effectLst/>
                          <a:latin typeface="inherit"/>
                        </a:rPr>
                        <a:t>RepeatedTest</a:t>
                      </a:r>
                      <a:r>
                        <a:rPr lang="en-US" b="0" dirty="0">
                          <a:effectLst/>
                          <a:latin typeface="inherit"/>
                        </a:rPr>
                        <a:t>, @</a:t>
                      </a:r>
                      <a:r>
                        <a:rPr lang="en-US" b="0" dirty="0" err="1">
                          <a:effectLst/>
                          <a:latin typeface="inherit"/>
                        </a:rPr>
                        <a:t>ParameterizedTest</a:t>
                      </a:r>
                      <a:r>
                        <a:rPr lang="en-US" b="0" dirty="0">
                          <a:effectLst/>
                          <a:latin typeface="inherit"/>
                        </a:rPr>
                        <a:t>, or @</a:t>
                      </a:r>
                      <a:r>
                        <a:rPr lang="en-US" b="0" dirty="0" err="1">
                          <a:effectLst/>
                          <a:latin typeface="inherit"/>
                        </a:rPr>
                        <a:t>TestFactory</a:t>
                      </a:r>
                      <a:r>
                        <a:rPr lang="en-US" b="0" dirty="0">
                          <a:effectLst/>
                          <a:latin typeface="inherit"/>
                        </a:rPr>
                        <a:t> method in the current class; analogous to JUnit 4’s @After. Such methods are </a:t>
                      </a:r>
                      <a:r>
                        <a:rPr lang="en-US" b="0" i="1" dirty="0">
                          <a:effectLst/>
                          <a:latin typeface="inherit"/>
                        </a:rPr>
                        <a:t>inherited</a:t>
                      </a:r>
                      <a:r>
                        <a:rPr lang="en-US" b="0" dirty="0">
                          <a:effectLst/>
                          <a:latin typeface="inherit"/>
                        </a:rPr>
                        <a:t> unless they are </a:t>
                      </a:r>
                      <a:r>
                        <a:rPr lang="en-US" b="0" i="1" dirty="0">
                          <a:effectLst/>
                          <a:latin typeface="inherit"/>
                        </a:rPr>
                        <a:t>overridden</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775954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057275"/>
          </a:xfrm>
        </p:spPr>
        <p:txBody>
          <a:bodyPr/>
          <a:lstStyle/>
          <a:p>
            <a:r>
              <a:rPr lang="en-US" dirty="0"/>
              <a:t>Stubs are pre-configured responses when a dependency is called from the system under test.</a:t>
            </a:r>
            <a:endParaRPr lang="en-IN" dirty="0"/>
          </a:p>
        </p:txBody>
      </p:sp>
      <p:sp>
        <p:nvSpPr>
          <p:cNvPr id="3" name="Title 2"/>
          <p:cNvSpPr>
            <a:spLocks noGrp="1"/>
          </p:cNvSpPr>
          <p:nvPr>
            <p:ph type="title"/>
          </p:nvPr>
        </p:nvSpPr>
        <p:spPr/>
        <p:txBody>
          <a:bodyPr/>
          <a:lstStyle/>
          <a:p>
            <a:r>
              <a:rPr lang="en-IN" b="0" dirty="0"/>
              <a:t>Stubs:</a:t>
            </a:r>
            <a:br>
              <a:rPr lang="en-IN" b="0" dirty="0"/>
            </a:br>
            <a:endParaRPr lang="en-IN" dirty="0"/>
          </a:p>
        </p:txBody>
      </p:sp>
      <p:pic>
        <p:nvPicPr>
          <p:cNvPr id="4100" name="Picture 4" descr="example of Stu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114" y="2222740"/>
            <a:ext cx="6019800" cy="4256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9991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419475"/>
          </a:xfrm>
        </p:spPr>
        <p:txBody>
          <a:bodyPr>
            <a:normAutofit/>
          </a:bodyPr>
          <a:lstStyle/>
          <a:p>
            <a:r>
              <a:rPr lang="en-US" dirty="0"/>
              <a:t>A Stub is the lightest and most static version of this chain.</a:t>
            </a:r>
          </a:p>
          <a:p>
            <a:r>
              <a:rPr lang="en-US" dirty="0"/>
              <a:t>Stub always returns the predefined output regardless of the input.</a:t>
            </a:r>
          </a:p>
          <a:p>
            <a:r>
              <a:rPr lang="en-US" dirty="0"/>
              <a:t>We can't control the behavior of the stub.</a:t>
            </a:r>
          </a:p>
          <a:p>
            <a:r>
              <a:rPr lang="en-US" dirty="0"/>
              <a:t>A stub can be useful to mimic the database objects (as shown below).</a:t>
            </a:r>
          </a:p>
          <a:p>
            <a:endParaRPr lang="en-IN" dirty="0"/>
          </a:p>
        </p:txBody>
      </p:sp>
      <p:sp>
        <p:nvSpPr>
          <p:cNvPr id="3" name="Title 2"/>
          <p:cNvSpPr>
            <a:spLocks noGrp="1"/>
          </p:cNvSpPr>
          <p:nvPr>
            <p:ph type="title"/>
          </p:nvPr>
        </p:nvSpPr>
        <p:spPr/>
        <p:txBody>
          <a:bodyPr/>
          <a:lstStyle/>
          <a:p>
            <a:r>
              <a:rPr lang="en-IN" b="0" dirty="0"/>
              <a:t>Stubs:</a:t>
            </a:r>
            <a:br>
              <a:rPr lang="en-IN" b="0" dirty="0"/>
            </a:br>
            <a:endParaRPr lang="en-IN" dirty="0"/>
          </a:p>
        </p:txBody>
      </p:sp>
    </p:spTree>
    <p:extLst>
      <p:ext uri="{BB962C8B-B14F-4D97-AF65-F5344CB8AC3E}">
        <p14:creationId xmlns:p14="http://schemas.microsoft.com/office/powerpoint/2010/main" val="15950434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514475"/>
          </a:xfrm>
        </p:spPr>
        <p:txBody>
          <a:bodyPr>
            <a:normAutofit lnSpcReduction="10000"/>
          </a:bodyPr>
          <a:lstStyle/>
          <a:p>
            <a:r>
              <a:rPr lang="en-US" dirty="0"/>
              <a:t>As the name suggests, its actually the real function (dependency) call with some watching mechanism. Post the call, it can be verified whether the call was actually triggered or not along with the parameters.</a:t>
            </a:r>
            <a:endParaRPr lang="en-IN" dirty="0"/>
          </a:p>
        </p:txBody>
      </p:sp>
      <p:sp>
        <p:nvSpPr>
          <p:cNvPr id="3" name="Title 2"/>
          <p:cNvSpPr>
            <a:spLocks noGrp="1"/>
          </p:cNvSpPr>
          <p:nvPr>
            <p:ph type="title"/>
          </p:nvPr>
        </p:nvSpPr>
        <p:spPr/>
        <p:txBody>
          <a:bodyPr>
            <a:normAutofit/>
          </a:bodyPr>
          <a:lstStyle/>
          <a:p>
            <a:r>
              <a:rPr lang="en-IN" b="0" dirty="0"/>
              <a:t>Spies:</a:t>
            </a:r>
            <a:endParaRPr lang="en-IN" dirty="0"/>
          </a:p>
        </p:txBody>
      </p:sp>
      <p:pic>
        <p:nvPicPr>
          <p:cNvPr id="5122" name="Picture 2" descr="Type of Test Doubles- Sp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657599"/>
            <a:ext cx="7772400" cy="2215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886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038475"/>
          </a:xfrm>
        </p:spPr>
        <p:txBody>
          <a:bodyPr>
            <a:normAutofit fontScale="92500"/>
          </a:bodyPr>
          <a:lstStyle/>
          <a:p>
            <a:r>
              <a:rPr lang="en-US" dirty="0"/>
              <a:t> Spy is an advanced version of the Fake which can store the previous state of the object.</a:t>
            </a:r>
          </a:p>
          <a:p>
            <a:r>
              <a:rPr lang="en-US" dirty="0"/>
              <a:t>The spy can be useful to mimic the retry services or to check scenarios like 'if the function called at least once'.</a:t>
            </a:r>
          </a:p>
          <a:p>
            <a:r>
              <a:rPr lang="en-US" dirty="0"/>
              <a:t>You can also create a spy for loggers to store and validate all the logs logged while running the test case.</a:t>
            </a:r>
          </a:p>
        </p:txBody>
      </p:sp>
      <p:sp>
        <p:nvSpPr>
          <p:cNvPr id="3" name="Title 2"/>
          <p:cNvSpPr>
            <a:spLocks noGrp="1"/>
          </p:cNvSpPr>
          <p:nvPr>
            <p:ph type="title"/>
          </p:nvPr>
        </p:nvSpPr>
        <p:spPr/>
        <p:txBody>
          <a:bodyPr>
            <a:normAutofit/>
          </a:bodyPr>
          <a:lstStyle/>
          <a:p>
            <a:r>
              <a:rPr lang="en-IN" b="0" dirty="0"/>
              <a:t>Spies:</a:t>
            </a:r>
            <a:endParaRPr lang="en-IN" dirty="0"/>
          </a:p>
        </p:txBody>
      </p:sp>
    </p:spTree>
    <p:extLst>
      <p:ext uri="{BB962C8B-B14F-4D97-AF65-F5344CB8AC3E}">
        <p14:creationId xmlns:p14="http://schemas.microsoft.com/office/powerpoint/2010/main" val="20345689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943475"/>
          </a:xfrm>
        </p:spPr>
        <p:txBody>
          <a:bodyPr>
            <a:normAutofit fontScale="92500" lnSpcReduction="10000"/>
          </a:bodyPr>
          <a:lstStyle/>
          <a:p>
            <a:r>
              <a:rPr lang="en-US" dirty="0"/>
              <a:t>Mocks are special instances of objects, on which Stubbed/pre-configured responses can be specified. The fact that the mock got called can be verified as an assert in the test.</a:t>
            </a:r>
          </a:p>
          <a:p>
            <a:r>
              <a:rPr lang="en-US" dirty="0"/>
              <a:t>There is a report generator function which sends an email to a specified address during execution.</a:t>
            </a:r>
          </a:p>
          <a:p>
            <a:r>
              <a:rPr lang="en-US" dirty="0"/>
              <a:t>As we don’t want to send actual email, again and again, during testing, the Email Service is mocked (and the email method which sends the email is configured to do nothing when it’s called).</a:t>
            </a:r>
          </a:p>
          <a:p>
            <a:r>
              <a:rPr lang="en-US" dirty="0"/>
              <a:t>At the end of the test, we can just verify that the email sending method of the email service got called through the mocked object.</a:t>
            </a:r>
            <a:endParaRPr lang="en-IN" dirty="0"/>
          </a:p>
        </p:txBody>
      </p:sp>
      <p:sp>
        <p:nvSpPr>
          <p:cNvPr id="3" name="Title 2"/>
          <p:cNvSpPr>
            <a:spLocks noGrp="1"/>
          </p:cNvSpPr>
          <p:nvPr>
            <p:ph type="title"/>
          </p:nvPr>
        </p:nvSpPr>
        <p:spPr/>
        <p:txBody>
          <a:bodyPr>
            <a:normAutofit/>
          </a:bodyPr>
          <a:lstStyle/>
          <a:p>
            <a:r>
              <a:rPr lang="en-IN" b="0" dirty="0"/>
              <a:t>Mocks:</a:t>
            </a:r>
          </a:p>
        </p:txBody>
      </p:sp>
    </p:spTree>
    <p:extLst>
      <p:ext uri="{BB962C8B-B14F-4D97-AF65-F5344CB8AC3E}">
        <p14:creationId xmlns:p14="http://schemas.microsoft.com/office/powerpoint/2010/main" val="15541462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Example of M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8229600" cy="5818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4172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Mocks</a:t>
            </a:r>
          </a:p>
        </p:txBody>
      </p:sp>
      <p:sp>
        <p:nvSpPr>
          <p:cNvPr id="3" name="Content Placeholder 2"/>
          <p:cNvSpPr>
            <a:spLocks noGrp="1"/>
          </p:cNvSpPr>
          <p:nvPr>
            <p:ph sz="quarter" idx="12"/>
          </p:nvPr>
        </p:nvSpPr>
        <p:spPr/>
        <p:txBody>
          <a:bodyPr vert="horz" lIns="0" tIns="0" rIns="0" bIns="0" rtlCol="0">
            <a:normAutofit/>
          </a:bodyPr>
          <a:lstStyle/>
          <a:p>
            <a:pPr marL="231775" indent="-231775">
              <a:buChar char="•"/>
            </a:pPr>
            <a:r>
              <a:rPr lang="en-US" sz="2600" b="0" dirty="0">
                <a:solidFill>
                  <a:schemeClr val="tx1"/>
                </a:solidFill>
              </a:rPr>
              <a:t>A Mock is the most powerful and flexible version in the chain.</a:t>
            </a:r>
          </a:p>
          <a:p>
            <a:pPr marL="231775" indent="-231775">
              <a:buChar char="•"/>
            </a:pPr>
            <a:r>
              <a:rPr lang="en-US" sz="2600" b="0" dirty="0">
                <a:solidFill>
                  <a:schemeClr val="tx1"/>
                </a:solidFill>
              </a:rPr>
              <a:t>The behavior of the mocked interface can be changed dynamically based on scenarios.</a:t>
            </a:r>
          </a:p>
          <a:p>
            <a:pPr marL="231775" indent="-231775">
              <a:buChar char="•"/>
            </a:pPr>
            <a:r>
              <a:rPr lang="en-US" sz="2600" b="0" dirty="0">
                <a:solidFill>
                  <a:schemeClr val="tx1"/>
                </a:solidFill>
              </a:rPr>
              <a:t>We can apply a variety of assertions by creating Mocked objects using mock frameworks, for example - </a:t>
            </a:r>
            <a:r>
              <a:rPr lang="en-US" sz="2600" b="0" dirty="0" err="1">
                <a:solidFill>
                  <a:schemeClr val="tx1"/>
                </a:solidFill>
              </a:rPr>
              <a:t>Mockito</a:t>
            </a:r>
            <a:r>
              <a:rPr lang="en-US" sz="2600" b="0" dirty="0">
                <a:solidFill>
                  <a:schemeClr val="tx1"/>
                </a:solidFill>
              </a:rPr>
              <a:t>.</a:t>
            </a:r>
          </a:p>
          <a:p>
            <a:pPr marL="231775" indent="-231775">
              <a:buChar char="•"/>
            </a:pPr>
            <a:r>
              <a:rPr lang="en-US" sz="2600" b="0" dirty="0">
                <a:solidFill>
                  <a:schemeClr val="tx1"/>
                </a:solidFill>
              </a:rPr>
              <a:t>Mock gives the full control over the behavior of mocked objects.</a:t>
            </a:r>
            <a:endParaRPr lang="en-IN" sz="2600" b="0" dirty="0">
              <a:solidFill>
                <a:schemeClr val="tx1"/>
              </a:solidFill>
            </a:endParaRPr>
          </a:p>
        </p:txBody>
      </p:sp>
    </p:spTree>
    <p:extLst>
      <p:ext uri="{BB962C8B-B14F-4D97-AF65-F5344CB8AC3E}">
        <p14:creationId xmlns:p14="http://schemas.microsoft.com/office/powerpoint/2010/main" val="8854206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vert="horz" lIns="0" tIns="0" rIns="0" bIns="0" rtlCol="0">
            <a:normAutofit/>
          </a:bodyPr>
          <a:lstStyle/>
          <a:p>
            <a:pPr marL="231775" indent="-231775">
              <a:buChar char="•"/>
            </a:pPr>
            <a:r>
              <a:rPr lang="en-US" sz="2600" b="0" dirty="0">
                <a:solidFill>
                  <a:schemeClr val="tx1"/>
                </a:solidFill>
              </a:rPr>
              <a:t>You can create tests in advance; TDD</a:t>
            </a:r>
          </a:p>
          <a:p>
            <a:pPr marL="231775" indent="-231775">
              <a:buChar char="•"/>
            </a:pPr>
            <a:r>
              <a:rPr lang="en-US" sz="2600" b="0" dirty="0">
                <a:solidFill>
                  <a:schemeClr val="tx1"/>
                </a:solidFill>
              </a:rPr>
              <a:t>Teams can work in parallel </a:t>
            </a:r>
          </a:p>
          <a:p>
            <a:pPr marL="231775" indent="-231775">
              <a:buChar char="•"/>
            </a:pPr>
            <a:r>
              <a:rPr lang="en-US" sz="2600" b="0" dirty="0">
                <a:solidFill>
                  <a:schemeClr val="tx1"/>
                </a:solidFill>
              </a:rPr>
              <a:t>You can create proof of concepts or demos.</a:t>
            </a:r>
          </a:p>
          <a:p>
            <a:pPr marL="231775" indent="-231775">
              <a:buChar char="•"/>
            </a:pPr>
            <a:r>
              <a:rPr lang="en-US" sz="2600" b="0" dirty="0">
                <a:solidFill>
                  <a:schemeClr val="tx1"/>
                </a:solidFill>
              </a:rPr>
              <a:t>You can write test for resource not accessible </a:t>
            </a:r>
          </a:p>
          <a:p>
            <a:pPr marL="231775" indent="-231775">
              <a:buChar char="•"/>
            </a:pPr>
            <a:r>
              <a:rPr lang="en-US" sz="2600" b="0" dirty="0">
                <a:solidFill>
                  <a:schemeClr val="tx1"/>
                </a:solidFill>
              </a:rPr>
              <a:t>Mock can be delivered to the customer </a:t>
            </a:r>
          </a:p>
          <a:p>
            <a:pPr marL="231775" indent="-231775">
              <a:buChar char="•"/>
            </a:pPr>
            <a:r>
              <a:rPr lang="en-IN" sz="2600" b="0" dirty="0">
                <a:solidFill>
                  <a:schemeClr val="tx1"/>
                </a:solidFill>
              </a:rPr>
              <a:t> You can isolate systems</a:t>
            </a:r>
          </a:p>
        </p:txBody>
      </p:sp>
      <p:sp>
        <p:nvSpPr>
          <p:cNvPr id="3" name="Title 2"/>
          <p:cNvSpPr>
            <a:spLocks noGrp="1"/>
          </p:cNvSpPr>
          <p:nvPr>
            <p:ph type="title"/>
          </p:nvPr>
        </p:nvSpPr>
        <p:spPr/>
        <p:txBody>
          <a:bodyPr/>
          <a:lstStyle/>
          <a:p>
            <a:r>
              <a:rPr lang="en-US" b="0" dirty="0"/>
              <a:t>What are the benefits of mocking? </a:t>
            </a:r>
            <a:br>
              <a:rPr lang="en-US" b="0" dirty="0"/>
            </a:br>
            <a:endParaRPr lang="en-IN" dirty="0"/>
          </a:p>
        </p:txBody>
      </p:sp>
    </p:spTree>
    <p:extLst>
      <p:ext uri="{BB962C8B-B14F-4D97-AF65-F5344CB8AC3E}">
        <p14:creationId xmlns:p14="http://schemas.microsoft.com/office/powerpoint/2010/main" val="28377165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When it comes to mocking, there are only 3 things you really need to worry about; </a:t>
            </a:r>
          </a:p>
          <a:p>
            <a:r>
              <a:rPr lang="en-US" i="1" dirty="0"/>
              <a:t>Stubbing</a:t>
            </a:r>
          </a:p>
          <a:p>
            <a:r>
              <a:rPr lang="en-US" i="1" dirty="0"/>
              <a:t> setting expectations </a:t>
            </a:r>
          </a:p>
          <a:p>
            <a:r>
              <a:rPr lang="en-US" i="1" dirty="0"/>
              <a:t>verifying. </a:t>
            </a:r>
            <a:endParaRPr lang="en-IN" dirty="0"/>
          </a:p>
        </p:txBody>
      </p:sp>
      <p:sp>
        <p:nvSpPr>
          <p:cNvPr id="3" name="Title 2"/>
          <p:cNvSpPr>
            <a:spLocks noGrp="1"/>
          </p:cNvSpPr>
          <p:nvPr>
            <p:ph type="title"/>
          </p:nvPr>
        </p:nvSpPr>
        <p:spPr/>
        <p:txBody>
          <a:bodyPr/>
          <a:lstStyle/>
          <a:p>
            <a:r>
              <a:rPr lang="en-US" b="0" dirty="0"/>
              <a:t>What are the key mocking concepts?</a:t>
            </a:r>
            <a:br>
              <a:rPr lang="en-US" b="0" dirty="0"/>
            </a:br>
            <a:endParaRPr lang="en-IN" dirty="0"/>
          </a:p>
        </p:txBody>
      </p:sp>
    </p:spTree>
    <p:extLst>
      <p:ext uri="{BB962C8B-B14F-4D97-AF65-F5344CB8AC3E}">
        <p14:creationId xmlns:p14="http://schemas.microsoft.com/office/powerpoint/2010/main" val="21515073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Stubbing is the process of telling your fake how to behave when it is interacted with. </a:t>
            </a:r>
          </a:p>
          <a:p>
            <a:r>
              <a:rPr lang="en-US" dirty="0"/>
              <a:t>You can generally stub public properties (those with getters and/or setters) and public functions.</a:t>
            </a:r>
          </a:p>
          <a:p>
            <a:r>
              <a:rPr lang="en-US" dirty="0"/>
              <a:t>When it comes to stubbing functions, you have a lot of choices typically. </a:t>
            </a:r>
          </a:p>
          <a:p>
            <a:r>
              <a:rPr lang="en-US" dirty="0"/>
              <a:t>You may wish to return a specific value, throw an error or dispatch an event. </a:t>
            </a:r>
          </a:p>
          <a:p>
            <a:r>
              <a:rPr lang="en-US" dirty="0"/>
              <a:t>Further, you may wish to indicate that the function behave differently depending upon how it is invoked (i.e. by matching the types or values of the parameters passed to the function).</a:t>
            </a:r>
          </a:p>
          <a:p>
            <a:endParaRPr lang="en-IN" dirty="0"/>
          </a:p>
        </p:txBody>
      </p:sp>
      <p:sp>
        <p:nvSpPr>
          <p:cNvPr id="3" name="Title 2"/>
          <p:cNvSpPr>
            <a:spLocks noGrp="1"/>
          </p:cNvSpPr>
          <p:nvPr>
            <p:ph type="title"/>
          </p:nvPr>
        </p:nvSpPr>
        <p:spPr/>
        <p:txBody>
          <a:bodyPr/>
          <a:lstStyle/>
          <a:p>
            <a:r>
              <a:rPr lang="en-IN" dirty="0"/>
              <a:t>Stubbing</a:t>
            </a:r>
          </a:p>
        </p:txBody>
      </p:sp>
    </p:spTree>
    <p:extLst>
      <p:ext uri="{BB962C8B-B14F-4D97-AF65-F5344CB8AC3E}">
        <p14:creationId xmlns:p14="http://schemas.microsoft.com/office/powerpoint/2010/main" val="2483439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04198562"/>
              </p:ext>
            </p:extLst>
          </p:nvPr>
        </p:nvGraphicFramePr>
        <p:xfrm>
          <a:off x="436593" y="1295400"/>
          <a:ext cx="8382000" cy="443772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@AfterAll</a:t>
                      </a:r>
                    </a:p>
                  </a:txBody>
                  <a:tcPr/>
                </a:tc>
                <a:tc>
                  <a:txBody>
                    <a:bodyPr/>
                    <a:lstStyle/>
                    <a:p>
                      <a:pPr algn="l" rtl="0" fontAlgn="t"/>
                      <a:r>
                        <a:rPr lang="en-US" b="0" dirty="0">
                          <a:effectLst/>
                          <a:latin typeface="inherit"/>
                        </a:rPr>
                        <a:t>Denotes that the annotated method should be executed </a:t>
                      </a:r>
                      <a:r>
                        <a:rPr lang="en-US" b="0" i="1" dirty="0">
                          <a:effectLst/>
                          <a:latin typeface="inherit"/>
                        </a:rPr>
                        <a:t>after</a:t>
                      </a:r>
                      <a:r>
                        <a:rPr lang="en-US" b="0" dirty="0">
                          <a:effectLst/>
                          <a:latin typeface="inherit"/>
                        </a:rPr>
                        <a:t> </a:t>
                      </a:r>
                      <a:r>
                        <a:rPr lang="en-US" b="1" dirty="0">
                          <a:effectLst/>
                          <a:latin typeface="inherit"/>
                        </a:rPr>
                        <a:t>all</a:t>
                      </a:r>
                      <a:r>
                        <a:rPr lang="en-US" b="0" dirty="0">
                          <a:effectLst/>
                          <a:latin typeface="inherit"/>
                        </a:rPr>
                        <a:t> @Test, @</a:t>
                      </a:r>
                      <a:r>
                        <a:rPr lang="en-US" b="0" dirty="0" err="1">
                          <a:effectLst/>
                          <a:latin typeface="inherit"/>
                        </a:rPr>
                        <a:t>RepeatedTest</a:t>
                      </a:r>
                      <a:r>
                        <a:rPr lang="en-US" b="0" dirty="0">
                          <a:effectLst/>
                          <a:latin typeface="inherit"/>
                        </a:rPr>
                        <a:t>, @</a:t>
                      </a:r>
                      <a:r>
                        <a:rPr lang="en-US" b="0" dirty="0" err="1">
                          <a:effectLst/>
                          <a:latin typeface="inherit"/>
                        </a:rPr>
                        <a:t>ParameterizedTest</a:t>
                      </a:r>
                      <a:r>
                        <a:rPr lang="en-US" b="0" dirty="0">
                          <a:effectLst/>
                          <a:latin typeface="inherit"/>
                        </a:rPr>
                        <a:t>, and @</a:t>
                      </a:r>
                      <a:r>
                        <a:rPr lang="en-US" b="0" dirty="0" err="1">
                          <a:effectLst/>
                          <a:latin typeface="inherit"/>
                        </a:rPr>
                        <a:t>TestFactory</a:t>
                      </a:r>
                      <a:r>
                        <a:rPr lang="en-US" b="0" dirty="0">
                          <a:effectLst/>
                          <a:latin typeface="inherit"/>
                        </a:rPr>
                        <a:t> methods in the current class; analogous to JUnit 4’s @</a:t>
                      </a:r>
                      <a:r>
                        <a:rPr lang="en-US" b="0" dirty="0" err="1">
                          <a:effectLst/>
                          <a:latin typeface="inherit"/>
                        </a:rPr>
                        <a:t>AfterClass</a:t>
                      </a:r>
                      <a:r>
                        <a:rPr lang="en-US" b="0" dirty="0">
                          <a:effectLst/>
                          <a:latin typeface="inherit"/>
                        </a:rPr>
                        <a:t>. Such methods are </a:t>
                      </a:r>
                      <a:r>
                        <a:rPr lang="en-US" b="0" i="1" dirty="0">
                          <a:effectLst/>
                          <a:latin typeface="inherit"/>
                        </a:rPr>
                        <a:t>inherited</a:t>
                      </a:r>
                      <a:r>
                        <a:rPr lang="en-US" b="0" dirty="0">
                          <a:effectLst/>
                          <a:latin typeface="inherit"/>
                        </a:rPr>
                        <a:t> (unless they are </a:t>
                      </a:r>
                      <a:r>
                        <a:rPr lang="en-US" b="0" i="1" dirty="0">
                          <a:effectLst/>
                          <a:latin typeface="inherit"/>
                        </a:rPr>
                        <a:t>hidden</a:t>
                      </a:r>
                      <a:r>
                        <a:rPr lang="en-US" b="0" dirty="0">
                          <a:effectLst/>
                          <a:latin typeface="inherit"/>
                        </a:rPr>
                        <a:t> or </a:t>
                      </a:r>
                      <a:r>
                        <a:rPr lang="en-US" b="0" i="1" dirty="0">
                          <a:effectLst/>
                          <a:latin typeface="inherit"/>
                        </a:rPr>
                        <a:t>overridden</a:t>
                      </a:r>
                      <a:r>
                        <a:rPr lang="en-US" b="0" dirty="0">
                          <a:effectLst/>
                          <a:latin typeface="inherit"/>
                        </a:rPr>
                        <a:t>) and must be static (unless the "per-class" </a:t>
                      </a:r>
                      <a:r>
                        <a:rPr lang="en-US" sz="1800" b="0" i="1" kern="1200" dirty="0">
                          <a:solidFill>
                            <a:schemeClr val="dk1"/>
                          </a:solidFill>
                          <a:effectLst/>
                          <a:latin typeface="inherit"/>
                          <a:ea typeface="+mn-ea"/>
                          <a:cs typeface="+mn-cs"/>
                        </a:rPr>
                        <a:t>test instance lifecycle</a:t>
                      </a:r>
                      <a:r>
                        <a:rPr lang="en-US" b="0" dirty="0">
                          <a:effectLst/>
                          <a:latin typeface="inherit"/>
                        </a:rPr>
                        <a:t> is used).</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@Nested</a:t>
                      </a:r>
                    </a:p>
                  </a:txBody>
                  <a:tcPr/>
                </a:tc>
                <a:tc>
                  <a:txBody>
                    <a:bodyPr/>
                    <a:lstStyle/>
                    <a:p>
                      <a:pPr algn="l" rtl="0" fontAlgn="t"/>
                      <a:r>
                        <a:rPr lang="en-US" b="0" dirty="0">
                          <a:effectLst/>
                          <a:latin typeface="inherit"/>
                        </a:rPr>
                        <a:t>Denotes that the annotated class is a non-static </a:t>
                      </a:r>
                      <a:r>
                        <a:rPr lang="en-US" sz="1800" b="0" kern="1200" dirty="0">
                          <a:solidFill>
                            <a:schemeClr val="dk1"/>
                          </a:solidFill>
                          <a:effectLst/>
                          <a:latin typeface="inherit"/>
                          <a:ea typeface="+mn-ea"/>
                          <a:cs typeface="+mn-cs"/>
                        </a:rPr>
                        <a:t>nested test class.</a:t>
                      </a:r>
                      <a:r>
                        <a:rPr lang="en-US" b="0" dirty="0">
                          <a:effectLst/>
                          <a:latin typeface="inherit"/>
                        </a:rPr>
                        <a:t> @</a:t>
                      </a:r>
                      <a:r>
                        <a:rPr lang="en-US" b="0" dirty="0" err="1">
                          <a:effectLst/>
                          <a:latin typeface="inherit"/>
                        </a:rPr>
                        <a:t>BeforeAll</a:t>
                      </a:r>
                      <a:r>
                        <a:rPr lang="en-US" b="0" dirty="0">
                          <a:effectLst/>
                          <a:latin typeface="inherit"/>
                        </a:rPr>
                        <a:t> and @</a:t>
                      </a:r>
                      <a:r>
                        <a:rPr lang="en-US" b="0" dirty="0" err="1">
                          <a:effectLst/>
                          <a:latin typeface="inherit"/>
                        </a:rPr>
                        <a:t>AfterAll</a:t>
                      </a:r>
                      <a:r>
                        <a:rPr lang="en-US" b="0" dirty="0">
                          <a:effectLst/>
                          <a:latin typeface="inherit"/>
                        </a:rPr>
                        <a:t> methods cannot be used directly in a @Nested test class unless the "per-class" </a:t>
                      </a:r>
                      <a:r>
                        <a:rPr lang="en-US" sz="1800" b="0" kern="1200" dirty="0">
                          <a:solidFill>
                            <a:schemeClr val="dk1"/>
                          </a:solidFill>
                          <a:effectLst/>
                          <a:latin typeface="inherit"/>
                          <a:ea typeface="+mn-ea"/>
                          <a:cs typeface="+mn-cs"/>
                        </a:rPr>
                        <a:t>test instance lifecycle</a:t>
                      </a:r>
                      <a:r>
                        <a:rPr lang="en-US" b="0" dirty="0">
                          <a:effectLst/>
                          <a:latin typeface="inherit"/>
                        </a:rPr>
                        <a:t> is used. Such annotations are not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@Tag</a:t>
                      </a:r>
                    </a:p>
                  </a:txBody>
                  <a:tcPr/>
                </a:tc>
                <a:tc>
                  <a:txBody>
                    <a:bodyPr/>
                    <a:lstStyle/>
                    <a:p>
                      <a:pPr algn="l" rtl="0" fontAlgn="t"/>
                      <a:r>
                        <a:rPr lang="en-US" b="0" dirty="0">
                          <a:effectLst/>
                          <a:latin typeface="inherit"/>
                        </a:rPr>
                        <a:t>Used to declare </a:t>
                      </a:r>
                      <a:r>
                        <a:rPr lang="en-US" sz="1800" b="0" kern="1200" dirty="0">
                          <a:solidFill>
                            <a:schemeClr val="dk1"/>
                          </a:solidFill>
                          <a:effectLst/>
                          <a:latin typeface="inherit"/>
                          <a:ea typeface="+mn-ea"/>
                          <a:cs typeface="+mn-cs"/>
                        </a:rPr>
                        <a:t>tags for filtering tests</a:t>
                      </a:r>
                      <a:r>
                        <a:rPr lang="en-US" b="0" dirty="0">
                          <a:effectLst/>
                          <a:latin typeface="inherit"/>
                        </a:rPr>
                        <a:t>, either at the class or method level; analogous to test groups in </a:t>
                      </a:r>
                      <a:r>
                        <a:rPr lang="en-US" b="0" dirty="0" err="1">
                          <a:effectLst/>
                          <a:latin typeface="inherit"/>
                        </a:rPr>
                        <a:t>TestNG</a:t>
                      </a:r>
                      <a:r>
                        <a:rPr lang="en-US" b="0" dirty="0">
                          <a:effectLst/>
                          <a:latin typeface="inherit"/>
                        </a:rPr>
                        <a:t> or Categories in JUnit 4. Such annotations are </a:t>
                      </a:r>
                      <a:r>
                        <a:rPr lang="en-US" b="0" i="1" dirty="0">
                          <a:effectLst/>
                          <a:latin typeface="inherit"/>
                        </a:rPr>
                        <a:t>inherited</a:t>
                      </a:r>
                      <a:r>
                        <a:rPr lang="en-US" b="0" dirty="0">
                          <a:effectLst/>
                          <a:latin typeface="inherit"/>
                        </a:rPr>
                        <a:t> at the class level but not at the method level.</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13073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 One great feature of many of the mocking frameworks is that you need not stub void functions.</a:t>
            </a:r>
          </a:p>
          <a:p>
            <a:r>
              <a:rPr lang="en-US" dirty="0"/>
              <a:t>Nor do you have to stub any functions that are not invoked or properties that are not consulted during the execution of your tests.</a:t>
            </a:r>
            <a:endParaRPr lang="en-IN" dirty="0"/>
          </a:p>
        </p:txBody>
      </p:sp>
      <p:sp>
        <p:nvSpPr>
          <p:cNvPr id="3" name="Title 2"/>
          <p:cNvSpPr>
            <a:spLocks noGrp="1"/>
          </p:cNvSpPr>
          <p:nvPr>
            <p:ph type="title"/>
          </p:nvPr>
        </p:nvSpPr>
        <p:spPr/>
        <p:txBody>
          <a:bodyPr/>
          <a:lstStyle/>
          <a:p>
            <a:r>
              <a:rPr lang="en-IN" dirty="0"/>
              <a:t>Stubbing</a:t>
            </a:r>
          </a:p>
        </p:txBody>
      </p:sp>
    </p:spTree>
    <p:extLst>
      <p:ext uri="{BB962C8B-B14F-4D97-AF65-F5344CB8AC3E}">
        <p14:creationId xmlns:p14="http://schemas.microsoft.com/office/powerpoint/2010/main" val="16099005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One of the key features of a fake is the ability to tell the fake what you expect when your test runs. </a:t>
            </a:r>
          </a:p>
          <a:p>
            <a:r>
              <a:rPr lang="en-US" dirty="0"/>
              <a:t>For example, you may expect that a specific function be invoked exactly 3 times. </a:t>
            </a:r>
          </a:p>
          <a:p>
            <a:r>
              <a:rPr lang="en-US" dirty="0"/>
              <a:t>You may expect that it never be invoked. </a:t>
            </a:r>
          </a:p>
          <a:p>
            <a:r>
              <a:rPr lang="en-US" dirty="0"/>
              <a:t>You may expect that it be invoked at least twice, but not more than 5 times. </a:t>
            </a:r>
          </a:p>
          <a:p>
            <a:r>
              <a:rPr lang="en-US" dirty="0"/>
              <a:t>You may expect that it be invoked with specific types of arguments or specific values or any combination of the above. </a:t>
            </a:r>
          </a:p>
          <a:p>
            <a:r>
              <a:rPr lang="en-US" dirty="0"/>
              <a:t>The possibilities are endless. </a:t>
            </a:r>
          </a:p>
        </p:txBody>
      </p:sp>
      <p:sp>
        <p:nvSpPr>
          <p:cNvPr id="3" name="Title 2"/>
          <p:cNvSpPr>
            <a:spLocks noGrp="1"/>
          </p:cNvSpPr>
          <p:nvPr>
            <p:ph type="title"/>
          </p:nvPr>
        </p:nvSpPr>
        <p:spPr/>
        <p:txBody>
          <a:bodyPr/>
          <a:lstStyle/>
          <a:p>
            <a:r>
              <a:rPr lang="en-IN" dirty="0"/>
              <a:t>Setting Expectations</a:t>
            </a:r>
          </a:p>
        </p:txBody>
      </p:sp>
    </p:spTree>
    <p:extLst>
      <p:ext uri="{BB962C8B-B14F-4D97-AF65-F5344CB8AC3E}">
        <p14:creationId xmlns:p14="http://schemas.microsoft.com/office/powerpoint/2010/main" val="27938597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Setting expectations is the process of telling your fake what you expect to happen to it. </a:t>
            </a:r>
          </a:p>
          <a:p>
            <a:r>
              <a:rPr lang="en-US" dirty="0"/>
              <a:t>Remember that since it’s a fake, nothing actually happens. </a:t>
            </a:r>
          </a:p>
          <a:p>
            <a:r>
              <a:rPr lang="en-US" dirty="0"/>
              <a:t>But, your class under test is none the wiser. </a:t>
            </a:r>
          </a:p>
          <a:p>
            <a:r>
              <a:rPr lang="en-US" dirty="0"/>
              <a:t>From its perspective, it invoked the function and expects that it did whatever it was supposed to do. </a:t>
            </a:r>
            <a:endParaRPr lang="en-IN" dirty="0"/>
          </a:p>
        </p:txBody>
      </p:sp>
      <p:sp>
        <p:nvSpPr>
          <p:cNvPr id="3" name="Title 2"/>
          <p:cNvSpPr>
            <a:spLocks noGrp="1"/>
          </p:cNvSpPr>
          <p:nvPr>
            <p:ph type="title"/>
          </p:nvPr>
        </p:nvSpPr>
        <p:spPr/>
        <p:txBody>
          <a:bodyPr/>
          <a:lstStyle/>
          <a:p>
            <a:r>
              <a:rPr lang="en-IN" dirty="0"/>
              <a:t>Setting Expectations</a:t>
            </a:r>
          </a:p>
        </p:txBody>
      </p:sp>
    </p:spTree>
    <p:extLst>
      <p:ext uri="{BB962C8B-B14F-4D97-AF65-F5344CB8AC3E}">
        <p14:creationId xmlns:p14="http://schemas.microsoft.com/office/powerpoint/2010/main" val="9158595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Setting expectations and verification go hand in hand. </a:t>
            </a:r>
          </a:p>
          <a:p>
            <a:r>
              <a:rPr lang="en-US" dirty="0"/>
              <a:t>Setting expectations is done prior to invoking the function(s) on the class under test. </a:t>
            </a:r>
          </a:p>
          <a:p>
            <a:r>
              <a:rPr lang="en-US" dirty="0"/>
              <a:t>Verification is done after. So, first you set expectations, then you verify that your expectations were met.</a:t>
            </a:r>
          </a:p>
          <a:p>
            <a:r>
              <a:rPr lang="en-US" dirty="0"/>
              <a:t>From a unit testing perspective, if your expectations were not met, the unit test fails. </a:t>
            </a:r>
          </a:p>
          <a:p>
            <a:r>
              <a:rPr lang="en-US" dirty="0"/>
              <a:t>For example, if you set the expectation that the </a:t>
            </a:r>
            <a:r>
              <a:rPr lang="en-US" dirty="0" err="1"/>
              <a:t>ILoginService.login</a:t>
            </a:r>
            <a:r>
              <a:rPr lang="en-US" dirty="0"/>
              <a:t> function should be invoked exactly once with a specific username and password, but it was never invoked during the execution of your test, then the fake would not verify and the test should fail. </a:t>
            </a:r>
            <a:endParaRPr lang="en-IN" dirty="0"/>
          </a:p>
        </p:txBody>
      </p:sp>
      <p:sp>
        <p:nvSpPr>
          <p:cNvPr id="3" name="Title 2"/>
          <p:cNvSpPr>
            <a:spLocks noGrp="1"/>
          </p:cNvSpPr>
          <p:nvPr>
            <p:ph type="title"/>
          </p:nvPr>
        </p:nvSpPr>
        <p:spPr/>
        <p:txBody>
          <a:bodyPr/>
          <a:lstStyle/>
          <a:p>
            <a:r>
              <a:rPr lang="en-IN" dirty="0"/>
              <a:t>Verifying</a:t>
            </a:r>
          </a:p>
        </p:txBody>
      </p:sp>
    </p:spTree>
    <p:extLst>
      <p:ext uri="{BB962C8B-B14F-4D97-AF65-F5344CB8AC3E}">
        <p14:creationId xmlns:p14="http://schemas.microsoft.com/office/powerpoint/2010/main" val="10252394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vert="horz" lIns="0" tIns="0" rIns="0" bIns="0" rtlCol="0">
            <a:normAutofit fontScale="92500" lnSpcReduction="20000"/>
          </a:bodyPr>
          <a:lstStyle/>
          <a:p>
            <a:pPr marL="231775" indent="-231775">
              <a:buChar char="•"/>
            </a:pPr>
            <a:r>
              <a:rPr lang="en-US" sz="2600" b="0" dirty="0" err="1">
                <a:solidFill>
                  <a:schemeClr val="tx1"/>
                </a:solidFill>
              </a:rPr>
              <a:t>Mockito</a:t>
            </a:r>
            <a:r>
              <a:rPr lang="en-US" sz="2600" b="0" dirty="0">
                <a:solidFill>
                  <a:schemeClr val="tx1"/>
                </a:solidFill>
              </a:rPr>
              <a:t> is an open source testing framework for Java released under the MIT License. </a:t>
            </a:r>
          </a:p>
          <a:p>
            <a:pPr marL="231775" indent="-231775">
              <a:buChar char="•"/>
            </a:pPr>
            <a:r>
              <a:rPr lang="en-US" sz="2600" b="0" dirty="0" err="1">
                <a:solidFill>
                  <a:schemeClr val="tx1"/>
                </a:solidFill>
              </a:rPr>
              <a:t>Mockito</a:t>
            </a:r>
            <a:r>
              <a:rPr lang="en-US" sz="2600" b="0" dirty="0">
                <a:solidFill>
                  <a:schemeClr val="tx1"/>
                </a:solidFill>
              </a:rPr>
              <a:t> distinguishes itself from other mocking frameworks by allowing developers to verify the behavior of the system under test (SUT) without establishing expectations beforehand.</a:t>
            </a:r>
          </a:p>
          <a:p>
            <a:pPr marL="231775" indent="-231775">
              <a:buChar char="•"/>
            </a:pPr>
            <a:r>
              <a:rPr lang="en-US" sz="2600" b="0" dirty="0">
                <a:solidFill>
                  <a:schemeClr val="tx1"/>
                </a:solidFill>
              </a:rPr>
              <a:t>One of the criticisms of mock objects is that there is a tighter coupling of the test code to the system under test.</a:t>
            </a:r>
          </a:p>
          <a:p>
            <a:pPr marL="231775" indent="-231775">
              <a:buChar char="•"/>
            </a:pPr>
            <a:r>
              <a:rPr lang="en-US" sz="2600" b="0" dirty="0">
                <a:solidFill>
                  <a:schemeClr val="tx1"/>
                </a:solidFill>
              </a:rPr>
              <a:t>Since </a:t>
            </a:r>
            <a:r>
              <a:rPr lang="en-US" sz="2600" b="0" dirty="0" err="1">
                <a:solidFill>
                  <a:schemeClr val="tx1"/>
                </a:solidFill>
              </a:rPr>
              <a:t>Mockito</a:t>
            </a:r>
            <a:r>
              <a:rPr lang="en-US" sz="2600" b="0" dirty="0">
                <a:solidFill>
                  <a:schemeClr val="tx1"/>
                </a:solidFill>
              </a:rPr>
              <a:t> attempts to eliminate the expect-run-verify pattern by removing the specification of expectations, the coupling is reduced or minimized.</a:t>
            </a:r>
          </a:p>
          <a:p>
            <a:pPr marL="231775" indent="-231775">
              <a:buChar char="•"/>
            </a:pPr>
            <a:r>
              <a:rPr lang="en-US" sz="2600" b="0" dirty="0">
                <a:solidFill>
                  <a:schemeClr val="tx1"/>
                </a:solidFill>
              </a:rPr>
              <a:t>The result of this distinguishing feature is simpler test code that should be easier to read and modify</a:t>
            </a:r>
            <a:endParaRPr lang="en-IN" sz="2600" b="0" dirty="0">
              <a:solidFill>
                <a:schemeClr val="tx1"/>
              </a:solidFill>
            </a:endParaRPr>
          </a:p>
        </p:txBody>
      </p:sp>
      <p:sp>
        <p:nvSpPr>
          <p:cNvPr id="3" name="Title 2"/>
          <p:cNvSpPr>
            <a:spLocks noGrp="1"/>
          </p:cNvSpPr>
          <p:nvPr>
            <p:ph type="title"/>
          </p:nvPr>
        </p:nvSpPr>
        <p:spPr/>
        <p:txBody>
          <a:bodyPr/>
          <a:lstStyle/>
          <a:p>
            <a:r>
              <a:rPr lang="en-IN" b="0" dirty="0" err="1"/>
              <a:t>Mockito</a:t>
            </a:r>
            <a:r>
              <a:rPr lang="en-IN" b="0" dirty="0"/>
              <a:t> framework</a:t>
            </a:r>
            <a:br>
              <a:rPr lang="en-IN" b="0" dirty="0"/>
            </a:br>
            <a:endParaRPr lang="en-IN" dirty="0"/>
          </a:p>
        </p:txBody>
      </p:sp>
    </p:spTree>
    <p:extLst>
      <p:ext uri="{BB962C8B-B14F-4D97-AF65-F5344CB8AC3E}">
        <p14:creationId xmlns:p14="http://schemas.microsoft.com/office/powerpoint/2010/main" val="189527850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a:t>Mockito</a:t>
            </a:r>
            <a:endParaRPr lang="en-IN" dirty="0"/>
          </a:p>
        </p:txBody>
      </p:sp>
      <p:pic>
        <p:nvPicPr>
          <p:cNvPr id="4" name="Picture 2" descr="mockitousagevisualiz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77" y="2209800"/>
            <a:ext cx="876617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4360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a:xfrm>
            <a:off x="457200" y="333555"/>
            <a:ext cx="8382000" cy="762000"/>
          </a:xfrm>
        </p:spPr>
        <p:txBody>
          <a:bodyPr>
            <a:normAutofit/>
          </a:bodyPr>
          <a:lstStyle/>
          <a:p>
            <a:r>
              <a:rPr lang="en-IN" altLang="en-US" sz="2400" dirty="0"/>
              <a:t>Adding </a:t>
            </a:r>
            <a:r>
              <a:rPr lang="en-IN" altLang="en-US" sz="2400" dirty="0" err="1"/>
              <a:t>Mockito</a:t>
            </a:r>
            <a:r>
              <a:rPr lang="en-IN" altLang="en-US" sz="2400" dirty="0"/>
              <a:t> as dependencies to a project</a:t>
            </a:r>
            <a:br>
              <a:rPr lang="en-IN" altLang="en-US" sz="2400" dirty="0"/>
            </a:br>
            <a:endParaRPr lang="en-IN" altLang="en-US" sz="2400" dirty="0"/>
          </a:p>
        </p:txBody>
      </p:sp>
      <p:sp>
        <p:nvSpPr>
          <p:cNvPr id="3" name="Content Placeholder 2"/>
          <p:cNvSpPr>
            <a:spLocks noGrp="1"/>
          </p:cNvSpPr>
          <p:nvPr>
            <p:ph idx="4294967295"/>
          </p:nvPr>
        </p:nvSpPr>
        <p:spPr>
          <a:xfrm>
            <a:off x="457200" y="1981200"/>
            <a:ext cx="8229600" cy="3886200"/>
          </a:xfrm>
          <a:prstGeom prst="rect">
            <a:avLst/>
          </a:prstGeom>
        </p:spPr>
        <p:txBody>
          <a:bodyPr>
            <a:normAutofit fontScale="85000" lnSpcReduction="10000"/>
          </a:bodyPr>
          <a:lstStyle/>
          <a:p>
            <a:pPr>
              <a:defRPr/>
            </a:pPr>
            <a:r>
              <a:rPr lang="en-IN" dirty="0"/>
              <a:t>If you use Maven, add the following dependency to the POM.xml.</a:t>
            </a:r>
          </a:p>
          <a:p>
            <a:r>
              <a:rPr lang="en-IN" dirty="0"/>
              <a:t>&lt;!-- https://mvnrepository.com/artifact/org.mockito/mockito-all --&gt;</a:t>
            </a:r>
          </a:p>
          <a:p>
            <a:r>
              <a:rPr lang="en-IN" dirty="0"/>
              <a:t>&lt;dependency&gt;</a:t>
            </a:r>
          </a:p>
          <a:p>
            <a:r>
              <a:rPr lang="en-IN" dirty="0"/>
              <a:t>    &lt;</a:t>
            </a:r>
            <a:r>
              <a:rPr lang="en-IN" dirty="0" err="1"/>
              <a:t>groupId</a:t>
            </a:r>
            <a:r>
              <a:rPr lang="en-IN" dirty="0"/>
              <a:t>&gt;</a:t>
            </a:r>
            <a:r>
              <a:rPr lang="en-IN" dirty="0" err="1"/>
              <a:t>org.mockito</a:t>
            </a:r>
            <a:r>
              <a:rPr lang="en-IN" dirty="0"/>
              <a:t>&lt;/</a:t>
            </a:r>
            <a:r>
              <a:rPr lang="en-IN" dirty="0" err="1"/>
              <a:t>groupId</a:t>
            </a:r>
            <a:r>
              <a:rPr lang="en-IN" dirty="0"/>
              <a:t>&gt;</a:t>
            </a:r>
          </a:p>
          <a:p>
            <a:r>
              <a:rPr lang="en-IN" dirty="0"/>
              <a:t>    &lt;</a:t>
            </a:r>
            <a:r>
              <a:rPr lang="en-IN" dirty="0" err="1"/>
              <a:t>artifactId</a:t>
            </a:r>
            <a:r>
              <a:rPr lang="en-IN" dirty="0"/>
              <a:t>&gt;</a:t>
            </a:r>
            <a:r>
              <a:rPr lang="en-IN" dirty="0" err="1"/>
              <a:t>mockito</a:t>
            </a:r>
            <a:r>
              <a:rPr lang="en-IN" dirty="0"/>
              <a:t>-all&lt;/</a:t>
            </a:r>
            <a:r>
              <a:rPr lang="en-IN" dirty="0" err="1"/>
              <a:t>artifactId</a:t>
            </a:r>
            <a:r>
              <a:rPr lang="en-IN" dirty="0"/>
              <a:t>&gt;</a:t>
            </a:r>
          </a:p>
          <a:p>
            <a:r>
              <a:rPr lang="en-IN" dirty="0"/>
              <a:t>    &lt;version&gt;1.10.19&lt;/version&gt;</a:t>
            </a:r>
          </a:p>
          <a:p>
            <a:r>
              <a:rPr lang="en-IN" dirty="0"/>
              <a:t>    </a:t>
            </a:r>
          </a:p>
          <a:p>
            <a:r>
              <a:rPr lang="en-IN" dirty="0"/>
              <a:t>&lt;/dependency&gt;</a:t>
            </a:r>
          </a:p>
          <a:p>
            <a:pPr>
              <a:defRPr/>
            </a:pPr>
            <a:endParaRPr lang="en-IN" dirty="0"/>
          </a:p>
        </p:txBody>
      </p:sp>
      <p:sp>
        <p:nvSpPr>
          <p:cNvPr id="135172" name="Slide Number Placeholder 3"/>
          <p:cNvSpPr>
            <a:spLocks noGrp="1"/>
          </p:cNvSpPr>
          <p:nvPr>
            <p:ph type="sldNum" sz="quarter" idx="4294967295"/>
          </p:nvPr>
        </p:nvSpPr>
        <p:spPr>
          <a:xfrm>
            <a:off x="6553200" y="6248400"/>
            <a:ext cx="2133600" cy="457200"/>
          </a:xfrm>
          <a:prstGeom prst="rect">
            <a:avLst/>
          </a:prstGeom>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4FAA8A-C2A4-430E-B3CF-7E4C8A40A177}" type="slidenum">
              <a:rPr lang="en-US" altLang="en-US" smtClean="0">
                <a:latin typeface="Arial Black" panose="020B0A04020102020204" pitchFamily="34" charset="0"/>
              </a:rPr>
              <a:pPr/>
              <a:t>146</a:t>
            </a:fld>
            <a:endParaRPr lang="en-US" altLang="en-US" dirty="0">
              <a:latin typeface="Arial Black" panose="020B0A04020102020204" pitchFamily="34" charset="0"/>
            </a:endParaRPr>
          </a:p>
        </p:txBody>
      </p:sp>
    </p:spTree>
    <p:extLst>
      <p:ext uri="{BB962C8B-B14F-4D97-AF65-F5344CB8AC3E}">
        <p14:creationId xmlns:p14="http://schemas.microsoft.com/office/powerpoint/2010/main" val="36502578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26" y="1143000"/>
            <a:ext cx="9144000" cy="5143500"/>
          </a:xfrm>
          <a:prstGeom prst="rect">
            <a:avLst/>
          </a:prstGeom>
        </p:spPr>
      </p:pic>
    </p:spTree>
    <p:extLst>
      <p:ext uri="{BB962C8B-B14F-4D97-AF65-F5344CB8AC3E}">
        <p14:creationId xmlns:p14="http://schemas.microsoft.com/office/powerpoint/2010/main" val="160027829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i="1" dirty="0"/>
              <a:t>@Mock</a:t>
            </a:r>
            <a:r>
              <a:rPr lang="en-IN" b="1" dirty="0"/>
              <a:t> </a:t>
            </a:r>
          </a:p>
          <a:p>
            <a:r>
              <a:rPr lang="en-US" i="1" dirty="0"/>
              <a:t>@Mock</a:t>
            </a:r>
            <a:r>
              <a:rPr lang="en-US" dirty="0"/>
              <a:t> to create and inject mocked instances without having to call </a:t>
            </a:r>
            <a:r>
              <a:rPr lang="en-US" i="1" dirty="0" err="1"/>
              <a:t>Mockito.mock</a:t>
            </a:r>
            <a:r>
              <a:rPr lang="en-US" dirty="0"/>
              <a:t> manually.</a:t>
            </a:r>
          </a:p>
          <a:p>
            <a:r>
              <a:rPr lang="en-IN" b="1" i="1" dirty="0"/>
              <a:t>@Spy</a:t>
            </a:r>
            <a:r>
              <a:rPr lang="en-IN" b="1" dirty="0"/>
              <a:t> </a:t>
            </a:r>
          </a:p>
          <a:p>
            <a:r>
              <a:rPr lang="en-IN" b="1" i="1" dirty="0"/>
              <a:t>@Captor</a:t>
            </a:r>
            <a:endParaRPr lang="en-IN" b="1" dirty="0"/>
          </a:p>
          <a:p>
            <a:r>
              <a:rPr lang="en-IN" b="1" i="1" dirty="0"/>
              <a:t>@</a:t>
            </a:r>
            <a:r>
              <a:rPr lang="en-IN" b="1" i="1" dirty="0" err="1"/>
              <a:t>InjectMocks</a:t>
            </a:r>
            <a:endParaRPr lang="en-IN" b="1" dirty="0"/>
          </a:p>
          <a:p>
            <a:endParaRPr lang="en-IN" dirty="0"/>
          </a:p>
        </p:txBody>
      </p:sp>
      <p:sp>
        <p:nvSpPr>
          <p:cNvPr id="3" name="Title 2"/>
          <p:cNvSpPr>
            <a:spLocks noGrp="1"/>
          </p:cNvSpPr>
          <p:nvPr>
            <p:ph type="title"/>
          </p:nvPr>
        </p:nvSpPr>
        <p:spPr/>
        <p:txBody>
          <a:bodyPr/>
          <a:lstStyle/>
          <a:p>
            <a:r>
              <a:rPr lang="en-IN" dirty="0" err="1"/>
              <a:t>Mockito</a:t>
            </a:r>
            <a:r>
              <a:rPr lang="en-IN" dirty="0"/>
              <a:t> Annotations</a:t>
            </a:r>
          </a:p>
        </p:txBody>
      </p:sp>
    </p:spTree>
    <p:extLst>
      <p:ext uri="{BB962C8B-B14F-4D97-AF65-F5344CB8AC3E}">
        <p14:creationId xmlns:p14="http://schemas.microsoft.com/office/powerpoint/2010/main" val="37862819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With </a:t>
            </a:r>
            <a:r>
              <a:rPr lang="en-US" i="1" dirty="0" err="1"/>
              <a:t>PowerMockito</a:t>
            </a:r>
            <a:r>
              <a:rPr lang="en-US" dirty="0"/>
              <a:t> it is possible to mock all the hard cases that </a:t>
            </a:r>
            <a:r>
              <a:rPr lang="en-US" i="1" dirty="0" err="1"/>
              <a:t>Mockito</a:t>
            </a:r>
            <a:r>
              <a:rPr lang="en-US" dirty="0"/>
              <a:t> does not support. </a:t>
            </a:r>
          </a:p>
          <a:p>
            <a:r>
              <a:rPr lang="en-US" dirty="0"/>
              <a:t>Most of the time this means mocking of static methods. </a:t>
            </a:r>
          </a:p>
          <a:p>
            <a:r>
              <a:rPr lang="en-US" dirty="0"/>
              <a:t>But it is also possible to mock private methods and constructor calls. </a:t>
            </a:r>
          </a:p>
          <a:p>
            <a:r>
              <a:rPr lang="en-US" dirty="0"/>
              <a:t>Anyway most of time the use case is mocking static methods calls. </a:t>
            </a:r>
          </a:p>
          <a:p>
            <a:r>
              <a:rPr lang="en-US" i="1" dirty="0" err="1"/>
              <a:t>PowerMockito</a:t>
            </a:r>
            <a:r>
              <a:rPr lang="en-US" dirty="0"/>
              <a:t> is using byte code manipulation and thus it comes with its own JUnit runner.</a:t>
            </a:r>
            <a:endParaRPr lang="en-IN" dirty="0"/>
          </a:p>
        </p:txBody>
      </p:sp>
      <p:sp>
        <p:nvSpPr>
          <p:cNvPr id="3" name="Title 2"/>
          <p:cNvSpPr>
            <a:spLocks noGrp="1"/>
          </p:cNvSpPr>
          <p:nvPr>
            <p:ph type="title"/>
          </p:nvPr>
        </p:nvSpPr>
        <p:spPr/>
        <p:txBody>
          <a:bodyPr/>
          <a:lstStyle/>
          <a:p>
            <a:r>
              <a:rPr lang="en-IN" dirty="0" err="1"/>
              <a:t>PowerMock</a:t>
            </a:r>
            <a:r>
              <a:rPr lang="en-IN" b="0" dirty="0"/>
              <a:t>– Mocking the Impossible</a:t>
            </a:r>
            <a:endParaRPr lang="en-IN" dirty="0"/>
          </a:p>
        </p:txBody>
      </p:sp>
    </p:spTree>
    <p:extLst>
      <p:ext uri="{BB962C8B-B14F-4D97-AF65-F5344CB8AC3E}">
        <p14:creationId xmlns:p14="http://schemas.microsoft.com/office/powerpoint/2010/main" val="2644214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781759466"/>
              </p:ext>
            </p:extLst>
          </p:nvPr>
        </p:nvGraphicFramePr>
        <p:xfrm>
          <a:off x="436593" y="1295400"/>
          <a:ext cx="8382000" cy="380890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@Disabled</a:t>
                      </a:r>
                    </a:p>
                  </a:txBody>
                  <a:tcPr/>
                </a:tc>
                <a:tc>
                  <a:txBody>
                    <a:bodyPr/>
                    <a:lstStyle/>
                    <a:p>
                      <a:pPr algn="l" rtl="0" fontAlgn="t"/>
                      <a:r>
                        <a:rPr lang="en-US" b="0" dirty="0">
                          <a:effectLst/>
                          <a:latin typeface="inherit"/>
                        </a:rPr>
                        <a:t>Used to </a:t>
                      </a:r>
                      <a:r>
                        <a:rPr lang="en-US" sz="1800" b="0" kern="1200" dirty="0">
                          <a:solidFill>
                            <a:schemeClr val="dk1"/>
                          </a:solidFill>
                          <a:effectLst/>
                          <a:latin typeface="inherit"/>
                          <a:ea typeface="+mn-ea"/>
                          <a:cs typeface="+mn-cs"/>
                        </a:rPr>
                        <a:t>disable</a:t>
                      </a:r>
                      <a:r>
                        <a:rPr lang="en-US" b="0" dirty="0">
                          <a:effectLst/>
                          <a:latin typeface="inherit"/>
                        </a:rPr>
                        <a:t> a test class or test method; analogous to JUnit 4’s @Ignore. Such annotations are not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@Timeout</a:t>
                      </a:r>
                    </a:p>
                  </a:txBody>
                  <a:tcPr/>
                </a:tc>
                <a:tc>
                  <a:txBody>
                    <a:bodyPr/>
                    <a:lstStyle/>
                    <a:p>
                      <a:pPr algn="l" rtl="0" fontAlgn="t"/>
                      <a:r>
                        <a:rPr lang="en-US" b="0">
                          <a:effectLst/>
                          <a:latin typeface="inherit"/>
                        </a:rPr>
                        <a:t>Used to fail a test, test factory, test template, or lifecycle method if its execution exceeds a given duration. Such annotations are </a:t>
                      </a:r>
                      <a:r>
                        <a:rPr lang="en-US" b="0" i="1">
                          <a:effectLst/>
                          <a:latin typeface="inherit"/>
                        </a:rPr>
                        <a:t>inherited</a:t>
                      </a:r>
                      <a:r>
                        <a:rPr lang="en-US" b="0">
                          <a:effectLst/>
                          <a:latin typeface="inherit"/>
                        </a:rPr>
                        <a:t>.</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@ExtendWith</a:t>
                      </a:r>
                    </a:p>
                  </a:txBody>
                  <a:tcPr/>
                </a:tc>
                <a:tc>
                  <a:txBody>
                    <a:bodyPr/>
                    <a:lstStyle/>
                    <a:p>
                      <a:pPr algn="l" rtl="0" fontAlgn="t"/>
                      <a:r>
                        <a:rPr lang="en-US" b="0" dirty="0">
                          <a:effectLst/>
                          <a:latin typeface="inherit"/>
                        </a:rPr>
                        <a:t>Used to </a:t>
                      </a:r>
                      <a:r>
                        <a:rPr lang="en-US" sz="1800" b="0" kern="1200" dirty="0">
                          <a:solidFill>
                            <a:schemeClr val="dk1"/>
                          </a:solidFill>
                          <a:effectLst/>
                          <a:latin typeface="inherit"/>
                          <a:ea typeface="+mn-ea"/>
                          <a:cs typeface="+mn-cs"/>
                        </a:rPr>
                        <a:t>register extensions declaratively</a:t>
                      </a:r>
                      <a:r>
                        <a:rPr lang="en-US" sz="1800" b="0" u="sng" kern="1200" dirty="0">
                          <a:solidFill>
                            <a:srgbClr val="2156A5"/>
                          </a:solidFill>
                          <a:effectLst/>
                          <a:latin typeface="inherit"/>
                          <a:ea typeface="+mn-ea"/>
                          <a:cs typeface="+mn-cs"/>
                        </a:rPr>
                        <a:t>.</a:t>
                      </a:r>
                      <a:r>
                        <a:rPr lang="en-US" b="0" dirty="0">
                          <a:effectLst/>
                          <a:latin typeface="inherit"/>
                        </a:rPr>
                        <a:t>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387120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Spring Integration Framework.</a:t>
            </a:r>
          </a:p>
          <a:p>
            <a:pPr lvl="1"/>
            <a:r>
              <a:rPr lang="en-US" dirty="0"/>
              <a:t>Message, Channel and Adapter</a:t>
            </a:r>
          </a:p>
          <a:p>
            <a:pPr lvl="1"/>
            <a:r>
              <a:rPr lang="en-US" dirty="0"/>
              <a:t>Understood the different Component Integration</a:t>
            </a:r>
          </a:p>
          <a:p>
            <a:pPr lvl="1"/>
            <a:r>
              <a:rPr lang="en-US" dirty="0"/>
              <a:t>Understood the Event-Driven Architecture</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143962184"/>
              </p:ext>
            </p:extLst>
          </p:nvPr>
        </p:nvGraphicFramePr>
        <p:xfrm>
          <a:off x="436593" y="1295400"/>
          <a:ext cx="8382000" cy="380890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@RegisterExtension</a:t>
                      </a:r>
                    </a:p>
                  </a:txBody>
                  <a:tcPr/>
                </a:tc>
                <a:tc>
                  <a:txBody>
                    <a:bodyPr/>
                    <a:lstStyle/>
                    <a:p>
                      <a:pPr algn="l" rtl="0" fontAlgn="t"/>
                      <a:r>
                        <a:rPr lang="en-US" b="0" dirty="0">
                          <a:effectLst/>
                          <a:latin typeface="inherit"/>
                        </a:rPr>
                        <a:t>Used to </a:t>
                      </a:r>
                      <a:r>
                        <a:rPr lang="en-US" sz="1800" b="0" kern="1200" dirty="0">
                          <a:solidFill>
                            <a:schemeClr val="dk1"/>
                          </a:solidFill>
                          <a:effectLst/>
                          <a:latin typeface="inherit"/>
                          <a:ea typeface="+mn-ea"/>
                          <a:cs typeface="+mn-cs"/>
                        </a:rPr>
                        <a:t>register extensions programmatically</a:t>
                      </a:r>
                      <a:r>
                        <a:rPr lang="en-US" b="0" dirty="0">
                          <a:effectLst/>
                          <a:latin typeface="inherit"/>
                        </a:rPr>
                        <a:t> via fields. Such fields are </a:t>
                      </a:r>
                      <a:r>
                        <a:rPr lang="en-US" b="0" i="1" dirty="0">
                          <a:effectLst/>
                          <a:latin typeface="inherit"/>
                        </a:rPr>
                        <a:t>inherited</a:t>
                      </a:r>
                      <a:r>
                        <a:rPr lang="en-US" b="0" dirty="0">
                          <a:effectLst/>
                          <a:latin typeface="inherit"/>
                        </a:rPr>
                        <a:t> unless they are </a:t>
                      </a:r>
                      <a:r>
                        <a:rPr lang="en-US" b="0" i="1" dirty="0">
                          <a:effectLst/>
                          <a:latin typeface="inherit"/>
                        </a:rPr>
                        <a:t>shadowed</a:t>
                      </a:r>
                      <a:r>
                        <a:rPr lang="en-US" b="0" dirty="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@TempDir</a:t>
                      </a:r>
                    </a:p>
                  </a:txBody>
                  <a:tcPr/>
                </a:tc>
                <a:tc>
                  <a:txBody>
                    <a:bodyPr/>
                    <a:lstStyle/>
                    <a:p>
                      <a:pPr algn="l" rtl="0" fontAlgn="t"/>
                      <a:r>
                        <a:rPr lang="en-US" b="0" dirty="0">
                          <a:effectLst/>
                          <a:latin typeface="inherit"/>
                        </a:rPr>
                        <a:t>Used to supply a </a:t>
                      </a:r>
                      <a:r>
                        <a:rPr lang="en-US" sz="1800" b="0" kern="1200" dirty="0">
                          <a:solidFill>
                            <a:schemeClr val="dk1"/>
                          </a:solidFill>
                          <a:effectLst/>
                          <a:latin typeface="inherit"/>
                          <a:ea typeface="+mn-ea"/>
                          <a:cs typeface="+mn-cs"/>
                        </a:rPr>
                        <a:t>temporary directory</a:t>
                      </a:r>
                      <a:r>
                        <a:rPr lang="en-US" b="0" dirty="0">
                          <a:effectLst/>
                          <a:latin typeface="inherit"/>
                        </a:rPr>
                        <a:t> via field injection or parameter injection in a lifecycle method or test method; located in the org.junit.jupiter.api.io package.</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@RegisterExtension</a:t>
                      </a:r>
                    </a:p>
                  </a:txBody>
                  <a:tcPr/>
                </a:tc>
                <a:tc>
                  <a:txBody>
                    <a:bodyPr/>
                    <a:lstStyle/>
                    <a:p>
                      <a:pPr algn="l" rtl="0" fontAlgn="t"/>
                      <a:r>
                        <a:rPr lang="en-US" b="0" dirty="0">
                          <a:effectLst/>
                          <a:latin typeface="inherit"/>
                        </a:rPr>
                        <a:t>Used to </a:t>
                      </a:r>
                      <a:r>
                        <a:rPr lang="en-US" b="0" u="none" dirty="0">
                          <a:solidFill>
                            <a:schemeClr val="tx1"/>
                          </a:solidFill>
                          <a:effectLst/>
                          <a:latin typeface="inherit"/>
                        </a:rPr>
                        <a:t>register extensions programmatically</a:t>
                      </a:r>
                      <a:r>
                        <a:rPr lang="en-US" b="0" dirty="0">
                          <a:effectLst/>
                          <a:latin typeface="inherit"/>
                        </a:rPr>
                        <a:t> via fields. Such fields are </a:t>
                      </a:r>
                      <a:r>
                        <a:rPr lang="en-US" b="0" i="1" dirty="0">
                          <a:effectLst/>
                          <a:latin typeface="inherit"/>
                        </a:rPr>
                        <a:t>inherited</a:t>
                      </a:r>
                      <a:r>
                        <a:rPr lang="en-US" b="0" dirty="0">
                          <a:effectLst/>
                          <a:latin typeface="inherit"/>
                        </a:rPr>
                        <a:t> unless they are </a:t>
                      </a:r>
                      <a:r>
                        <a:rPr lang="en-US" b="0" i="1" dirty="0">
                          <a:effectLst/>
                          <a:latin typeface="inherit"/>
                        </a:rPr>
                        <a:t>shadowed</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2351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Assertions</a:t>
            </a:r>
          </a:p>
        </p:txBody>
      </p:sp>
      <p:pic>
        <p:nvPicPr>
          <p:cNvPr id="6" name="Picture 5"/>
          <p:cNvPicPr>
            <a:picLocks noChangeAspect="1"/>
          </p:cNvPicPr>
          <p:nvPr/>
        </p:nvPicPr>
        <p:blipFill>
          <a:blip r:embed="rId2"/>
          <a:stretch>
            <a:fillRect/>
          </a:stretch>
        </p:blipFill>
        <p:spPr>
          <a:xfrm>
            <a:off x="228600" y="1746984"/>
            <a:ext cx="8763000" cy="4120416"/>
          </a:xfrm>
          <a:prstGeom prst="rect">
            <a:avLst/>
          </a:prstGeom>
        </p:spPr>
      </p:pic>
    </p:spTree>
    <p:extLst>
      <p:ext uri="{BB962C8B-B14F-4D97-AF65-F5344CB8AC3E}">
        <p14:creationId xmlns:p14="http://schemas.microsoft.com/office/powerpoint/2010/main" val="2550570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DB3B51-587A-43E7-8ADB-5E834FCCA2B6}"/>
              </a:ext>
            </a:extLst>
          </p:cNvPr>
          <p:cNvSpPr>
            <a:spLocks noGrp="1"/>
          </p:cNvSpPr>
          <p:nvPr>
            <p:ph sz="quarter" idx="12"/>
          </p:nvPr>
        </p:nvSpPr>
        <p:spPr>
          <a:xfrm>
            <a:off x="466276" y="1295401"/>
            <a:ext cx="8228012" cy="381000"/>
          </a:xfrm>
        </p:spPr>
        <p:txBody>
          <a:bodyPr>
            <a:normAutofit lnSpcReduction="10000"/>
          </a:bodyPr>
          <a:lstStyle/>
          <a:p>
            <a:r>
              <a:rPr lang="en-IN" dirty="0" err="1"/>
              <a:t>mvn</a:t>
            </a:r>
            <a:r>
              <a:rPr lang="en-IN" dirty="0"/>
              <a:t> </a:t>
            </a:r>
            <a:r>
              <a:rPr lang="en-IN" dirty="0" err="1"/>
              <a:t>surefire-report:report</a:t>
            </a:r>
            <a:endParaRPr lang="en-IN" dirty="0"/>
          </a:p>
          <a:p>
            <a:endParaRPr lang="en-IN" dirty="0"/>
          </a:p>
        </p:txBody>
      </p:sp>
      <p:sp>
        <p:nvSpPr>
          <p:cNvPr id="3" name="Title 2">
            <a:extLst>
              <a:ext uri="{FF2B5EF4-FFF2-40B4-BE49-F238E27FC236}">
                <a16:creationId xmlns:a16="http://schemas.microsoft.com/office/drawing/2014/main" id="{63D5B56D-63AF-459B-8FE1-88763CCC51EC}"/>
              </a:ext>
            </a:extLst>
          </p:cNvPr>
          <p:cNvSpPr>
            <a:spLocks noGrp="1"/>
          </p:cNvSpPr>
          <p:nvPr>
            <p:ph type="title"/>
          </p:nvPr>
        </p:nvSpPr>
        <p:spPr/>
        <p:txBody>
          <a:bodyPr/>
          <a:lstStyle/>
          <a:p>
            <a:r>
              <a:rPr lang="en-IN" dirty="0" err="1"/>
              <a:t>Surefire</a:t>
            </a:r>
            <a:r>
              <a:rPr lang="en-IN" dirty="0"/>
              <a:t> Report</a:t>
            </a:r>
          </a:p>
        </p:txBody>
      </p:sp>
      <p:pic>
        <p:nvPicPr>
          <p:cNvPr id="5" name="Picture 4">
            <a:extLst>
              <a:ext uri="{FF2B5EF4-FFF2-40B4-BE49-F238E27FC236}">
                <a16:creationId xmlns:a16="http://schemas.microsoft.com/office/drawing/2014/main" id="{2469D187-870F-4A51-AE17-24AA239B5AA3}"/>
              </a:ext>
            </a:extLst>
          </p:cNvPr>
          <p:cNvPicPr>
            <a:picLocks noChangeAspect="1"/>
          </p:cNvPicPr>
          <p:nvPr/>
        </p:nvPicPr>
        <p:blipFill rotWithShape="1">
          <a:blip r:embed="rId2"/>
          <a:srcRect l="23333" t="10185" r="30000" b="17407"/>
          <a:stretch/>
        </p:blipFill>
        <p:spPr>
          <a:xfrm>
            <a:off x="609600" y="1828800"/>
            <a:ext cx="7848600" cy="4724400"/>
          </a:xfrm>
          <a:prstGeom prst="rect">
            <a:avLst/>
          </a:prstGeom>
        </p:spPr>
      </p:pic>
    </p:spTree>
    <p:extLst>
      <p:ext uri="{BB962C8B-B14F-4D97-AF65-F5344CB8AC3E}">
        <p14:creationId xmlns:p14="http://schemas.microsoft.com/office/powerpoint/2010/main" val="732027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Test Driven Development:</a:t>
            </a:r>
            <a:br>
              <a:rPr lang="en-US" dirty="0"/>
            </a:br>
            <a:endParaRPr lang="en-US" dirty="0"/>
          </a:p>
        </p:txBody>
      </p:sp>
      <p:sp>
        <p:nvSpPr>
          <p:cNvPr id="4" name="Text Placeholder 3"/>
          <p:cNvSpPr>
            <a:spLocks noGrp="1"/>
          </p:cNvSpPr>
          <p:nvPr>
            <p:ph type="body" sz="quarter" idx="11"/>
          </p:nvPr>
        </p:nvSpPr>
        <p:spPr/>
        <p:txBody>
          <a:bodyPr/>
          <a:lstStyle/>
          <a:p>
            <a:r>
              <a:rPr lang="en-US" dirty="0"/>
              <a:t>Java </a:t>
            </a:r>
          </a:p>
        </p:txBody>
      </p:sp>
      <p:pic>
        <p:nvPicPr>
          <p:cNvPr id="5" name="Picture 2" descr="File:PDCA Cycle.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011" y="2388673"/>
            <a:ext cx="3505200" cy="2387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pPr>
              <a:lnSpc>
                <a:spcPct val="120000"/>
              </a:lnSpc>
            </a:pPr>
            <a:r>
              <a:rPr lang="en-US" dirty="0"/>
              <a:t>Mockito </a:t>
            </a:r>
          </a:p>
          <a:p>
            <a:pPr>
              <a:lnSpc>
                <a:spcPct val="120000"/>
              </a:lnSpc>
            </a:pPr>
            <a:r>
              <a:rPr lang="en-US" dirty="0"/>
              <a:t>Mocking Introduction</a:t>
            </a:r>
          </a:p>
          <a:p>
            <a:pPr>
              <a:lnSpc>
                <a:spcPct val="120000"/>
              </a:lnSpc>
            </a:pPr>
            <a:r>
              <a:rPr lang="en-US" dirty="0"/>
              <a:t>The Order Processor </a:t>
            </a:r>
            <a:r>
              <a:rPr lang="en-US" dirty="0" err="1"/>
              <a:t>Usecase</a:t>
            </a:r>
            <a:endParaRPr lang="en-US" dirty="0"/>
          </a:p>
          <a:p>
            <a:pPr>
              <a:lnSpc>
                <a:spcPct val="120000"/>
              </a:lnSpc>
            </a:pPr>
            <a:r>
              <a:rPr lang="en-US" dirty="0"/>
              <a:t>Create the DAO Layer</a:t>
            </a:r>
          </a:p>
          <a:p>
            <a:pPr>
              <a:lnSpc>
                <a:spcPct val="120000"/>
              </a:lnSpc>
            </a:pPr>
            <a:r>
              <a:rPr lang="en-US" dirty="0"/>
              <a:t>Create the BO Layer</a:t>
            </a:r>
          </a:p>
          <a:p>
            <a:pPr>
              <a:lnSpc>
                <a:spcPct val="120000"/>
              </a:lnSpc>
            </a:pPr>
            <a:r>
              <a:rPr lang="en-US" dirty="0"/>
              <a:t>Add the Mockito Dependency</a:t>
            </a:r>
          </a:p>
          <a:p>
            <a:pPr>
              <a:lnSpc>
                <a:spcPct val="120000"/>
              </a:lnSpc>
            </a:pPr>
            <a:r>
              <a:rPr lang="en-US" dirty="0"/>
              <a:t>Stubbing and Setting Expectations</a:t>
            </a:r>
          </a:p>
          <a:p>
            <a:pPr>
              <a:lnSpc>
                <a:spcPct val="120000"/>
              </a:lnSpc>
            </a:pPr>
            <a:endParaRPr lang="en-US" dirty="0"/>
          </a:p>
        </p:txBody>
      </p:sp>
      <p:sp>
        <p:nvSpPr>
          <p:cNvPr id="3" name="Title 2"/>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213425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TDD</a:t>
            </a:r>
          </a:p>
        </p:txBody>
      </p:sp>
      <p:pic>
        <p:nvPicPr>
          <p:cNvPr id="1026" name="Picture 2" descr="Image result for T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81200"/>
            <a:ext cx="66675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33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What Is Test-driven Development</a:t>
            </a:r>
          </a:p>
          <a:p>
            <a:r>
              <a:rPr lang="en-IN" dirty="0"/>
              <a:t> </a:t>
            </a:r>
            <a:r>
              <a:rPr lang="en-US" dirty="0"/>
              <a:t>How Do I Adopt TDD?</a:t>
            </a:r>
          </a:p>
          <a:p>
            <a:r>
              <a:rPr lang="en-IN" dirty="0"/>
              <a:t>Testing Concepts</a:t>
            </a:r>
          </a:p>
          <a:p>
            <a:r>
              <a:rPr lang="en-IN" dirty="0"/>
              <a:t>Test-driven Development Concepts</a:t>
            </a:r>
          </a:p>
          <a:p>
            <a:r>
              <a:rPr lang="en-IN" dirty="0"/>
              <a:t>Testing Tools</a:t>
            </a:r>
          </a:p>
          <a:p>
            <a:r>
              <a:rPr lang="en-IN" dirty="0"/>
              <a:t>Setting Up Testing Infrastructure</a:t>
            </a:r>
          </a:p>
          <a:p>
            <a:r>
              <a:rPr lang="en-US" dirty="0"/>
              <a:t>Installing Java SDK and Eclipse IDE</a:t>
            </a:r>
          </a:p>
          <a:p>
            <a:r>
              <a:rPr lang="en-US" dirty="0"/>
              <a:t>Unit Testing Java code with </a:t>
            </a:r>
            <a:r>
              <a:rPr lang="en-US" dirty="0" err="1"/>
              <a:t>jUnit</a:t>
            </a:r>
            <a:endParaRPr lang="en-IN" dirty="0"/>
          </a:p>
        </p:txBody>
      </p:sp>
      <p:sp>
        <p:nvSpPr>
          <p:cNvPr id="3" name="Title 2"/>
          <p:cNvSpPr>
            <a:spLocks noGrp="1"/>
          </p:cNvSpPr>
          <p:nvPr>
            <p:ph type="title"/>
          </p:nvPr>
        </p:nvSpPr>
        <p:spPr/>
        <p:txBody>
          <a:bodyPr/>
          <a:lstStyle/>
          <a:p>
            <a:r>
              <a:rPr lang="en-IN" dirty="0"/>
              <a:t>TDD Goals</a:t>
            </a:r>
          </a:p>
        </p:txBody>
      </p:sp>
    </p:spTree>
    <p:extLst>
      <p:ext uri="{BB962C8B-B14F-4D97-AF65-F5344CB8AC3E}">
        <p14:creationId xmlns:p14="http://schemas.microsoft.com/office/powerpoint/2010/main" val="1006435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JUnit in Action</a:t>
            </a:r>
          </a:p>
          <a:p>
            <a:r>
              <a:rPr lang="en-US" dirty="0"/>
              <a:t>Testing for Exceptions </a:t>
            </a:r>
          </a:p>
          <a:p>
            <a:r>
              <a:rPr lang="en-US" dirty="0"/>
              <a:t> @Before and @After </a:t>
            </a:r>
          </a:p>
          <a:p>
            <a:r>
              <a:rPr lang="en-US" dirty="0"/>
              <a:t> Decoupling</a:t>
            </a:r>
          </a:p>
          <a:p>
            <a:r>
              <a:rPr lang="en-IN" dirty="0"/>
              <a:t>Mock Objects</a:t>
            </a:r>
          </a:p>
          <a:p>
            <a:r>
              <a:rPr lang="en-IN" dirty="0" err="1"/>
              <a:t>Mockito</a:t>
            </a:r>
            <a:r>
              <a:rPr lang="en-IN" dirty="0"/>
              <a:t> in Action</a:t>
            </a:r>
          </a:p>
          <a:p>
            <a:r>
              <a:rPr lang="en-IN" dirty="0"/>
              <a:t>Add the </a:t>
            </a:r>
            <a:r>
              <a:rPr lang="en-IN" dirty="0" err="1"/>
              <a:t>Mockito</a:t>
            </a:r>
            <a:r>
              <a:rPr lang="en-IN" dirty="0"/>
              <a:t> Dependency </a:t>
            </a:r>
          </a:p>
          <a:p>
            <a:r>
              <a:rPr lang="en-IN" dirty="0"/>
              <a:t>Stubbing and Setting Expectations </a:t>
            </a:r>
          </a:p>
          <a:p>
            <a:r>
              <a:rPr lang="en-IN" dirty="0"/>
              <a:t>Verify the results</a:t>
            </a:r>
          </a:p>
        </p:txBody>
      </p:sp>
      <p:sp>
        <p:nvSpPr>
          <p:cNvPr id="3" name="Title 2"/>
          <p:cNvSpPr>
            <a:spLocks noGrp="1"/>
          </p:cNvSpPr>
          <p:nvPr>
            <p:ph type="title"/>
          </p:nvPr>
        </p:nvSpPr>
        <p:spPr/>
        <p:txBody>
          <a:bodyPr/>
          <a:lstStyle/>
          <a:p>
            <a:r>
              <a:rPr lang="en-IN" dirty="0"/>
              <a:t>TDD Goals</a:t>
            </a:r>
          </a:p>
        </p:txBody>
      </p:sp>
    </p:spTree>
    <p:extLst>
      <p:ext uri="{BB962C8B-B14F-4D97-AF65-F5344CB8AC3E}">
        <p14:creationId xmlns:p14="http://schemas.microsoft.com/office/powerpoint/2010/main" val="73443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Test a negative scenario </a:t>
            </a:r>
          </a:p>
          <a:p>
            <a:r>
              <a:rPr lang="en-IN" dirty="0"/>
              <a:t>Mocking Exceptions</a:t>
            </a:r>
          </a:p>
          <a:p>
            <a:r>
              <a:rPr lang="en-IN" dirty="0"/>
              <a:t>Verification Mode</a:t>
            </a:r>
          </a:p>
          <a:p>
            <a:r>
              <a:rPr lang="en-IN" dirty="0"/>
              <a:t>Add the </a:t>
            </a:r>
            <a:r>
              <a:rPr lang="en-IN" dirty="0" err="1"/>
              <a:t>Mockito</a:t>
            </a:r>
            <a:r>
              <a:rPr lang="en-IN" dirty="0"/>
              <a:t> Dependency</a:t>
            </a:r>
          </a:p>
          <a:p>
            <a:r>
              <a:rPr lang="en-IN" dirty="0"/>
              <a:t>Stub Void Methods Implicitly</a:t>
            </a:r>
          </a:p>
          <a:p>
            <a:r>
              <a:rPr lang="en-IN" dirty="0"/>
              <a:t>Stub Void Methods Explicitly</a:t>
            </a:r>
          </a:p>
          <a:p>
            <a:r>
              <a:rPr lang="en-IN" dirty="0"/>
              <a:t>say </a:t>
            </a:r>
            <a:r>
              <a:rPr lang="en-IN" dirty="0" err="1"/>
              <a:t>doNothing</a:t>
            </a:r>
            <a:r>
              <a:rPr lang="en-IN" dirty="0"/>
              <a:t> to test Consecutive calls</a:t>
            </a:r>
          </a:p>
          <a:p>
            <a:r>
              <a:rPr lang="en-IN" dirty="0"/>
              <a:t>The F.I.R.S.T Principle </a:t>
            </a:r>
          </a:p>
          <a:p>
            <a:r>
              <a:rPr lang="en-IN" dirty="0"/>
              <a:t>Test Doubles Introduction </a:t>
            </a:r>
          </a:p>
          <a:p>
            <a:r>
              <a:rPr lang="en-IN" dirty="0"/>
              <a:t>Test Doubles In </a:t>
            </a:r>
            <a:r>
              <a:rPr lang="en-IN" dirty="0" err="1"/>
              <a:t>Mockito</a:t>
            </a:r>
            <a:r>
              <a:rPr lang="en-IN" dirty="0"/>
              <a:t> </a:t>
            </a:r>
          </a:p>
          <a:p>
            <a:r>
              <a:rPr lang="en-IN" dirty="0"/>
              <a:t>Refactoring </a:t>
            </a:r>
          </a:p>
          <a:p>
            <a:endParaRPr lang="en-IN" dirty="0"/>
          </a:p>
          <a:p>
            <a:endParaRPr lang="en-IN" dirty="0"/>
          </a:p>
          <a:p>
            <a:endParaRPr lang="en-IN" dirty="0"/>
          </a:p>
        </p:txBody>
      </p:sp>
      <p:sp>
        <p:nvSpPr>
          <p:cNvPr id="3" name="Title 2"/>
          <p:cNvSpPr>
            <a:spLocks noGrp="1"/>
          </p:cNvSpPr>
          <p:nvPr>
            <p:ph type="title"/>
          </p:nvPr>
        </p:nvSpPr>
        <p:spPr/>
        <p:txBody>
          <a:bodyPr/>
          <a:lstStyle/>
          <a:p>
            <a:r>
              <a:rPr lang="en-IN" dirty="0"/>
              <a:t>TDD Goals</a:t>
            </a:r>
          </a:p>
        </p:txBody>
      </p:sp>
    </p:spTree>
    <p:extLst>
      <p:ext uri="{BB962C8B-B14F-4D97-AF65-F5344CB8AC3E}">
        <p14:creationId xmlns:p14="http://schemas.microsoft.com/office/powerpoint/2010/main" val="3919487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Web Tier Testing </a:t>
            </a:r>
          </a:p>
          <a:p>
            <a:r>
              <a:rPr lang="en-IN" dirty="0"/>
              <a:t>Middle Tier Testing </a:t>
            </a:r>
          </a:p>
          <a:p>
            <a:r>
              <a:rPr lang="en-IN" dirty="0"/>
              <a:t>Testing Legacy Code </a:t>
            </a:r>
          </a:p>
          <a:p>
            <a:r>
              <a:rPr lang="en-IN" dirty="0"/>
              <a:t>Continuous Integration Testing </a:t>
            </a:r>
          </a:p>
          <a:p>
            <a:endParaRPr lang="en-IN" dirty="0"/>
          </a:p>
          <a:p>
            <a:endParaRPr lang="en-IN" dirty="0"/>
          </a:p>
          <a:p>
            <a:endParaRPr lang="en-IN" dirty="0"/>
          </a:p>
        </p:txBody>
      </p:sp>
      <p:sp>
        <p:nvSpPr>
          <p:cNvPr id="3" name="Title 2"/>
          <p:cNvSpPr>
            <a:spLocks noGrp="1"/>
          </p:cNvSpPr>
          <p:nvPr>
            <p:ph type="title"/>
          </p:nvPr>
        </p:nvSpPr>
        <p:spPr/>
        <p:txBody>
          <a:bodyPr/>
          <a:lstStyle/>
          <a:p>
            <a:r>
              <a:rPr lang="en-IN" dirty="0"/>
              <a:t>TDD Goals</a:t>
            </a:r>
          </a:p>
        </p:txBody>
      </p:sp>
    </p:spTree>
    <p:extLst>
      <p:ext uri="{BB962C8B-B14F-4D97-AF65-F5344CB8AC3E}">
        <p14:creationId xmlns:p14="http://schemas.microsoft.com/office/powerpoint/2010/main" val="2438179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Test-Driven Development (TDD) is a technique for building software that guides software development by writing tests. (Martin Fowler’s definition)</a:t>
            </a:r>
          </a:p>
          <a:p>
            <a:r>
              <a:rPr lang="en-US" b="1" dirty="0"/>
              <a:t>“Test </a:t>
            </a:r>
            <a:r>
              <a:rPr lang="en-US" dirty="0"/>
              <a:t>Driven </a:t>
            </a:r>
            <a:r>
              <a:rPr lang="en-US" b="1" dirty="0"/>
              <a:t>Development</a:t>
            </a:r>
            <a:r>
              <a:rPr lang="en-US" dirty="0"/>
              <a:t>” is NOT primarily about testing or development (i.e., coding)</a:t>
            </a:r>
          </a:p>
          <a:p>
            <a:r>
              <a:rPr lang="en-US" dirty="0"/>
              <a:t>It is rather about design - where design is evolved </a:t>
            </a:r>
            <a:r>
              <a:rPr lang="en-IN" dirty="0"/>
              <a:t>through refactoring</a:t>
            </a:r>
          </a:p>
          <a:p>
            <a:r>
              <a:rPr lang="en-US" dirty="0"/>
              <a:t>Developers write unit tests (NOT testers) and </a:t>
            </a:r>
            <a:r>
              <a:rPr lang="en-US" i="1" dirty="0"/>
              <a:t>then </a:t>
            </a:r>
            <a:r>
              <a:rPr lang="en-US" dirty="0"/>
              <a:t>code</a:t>
            </a:r>
            <a:endParaRPr lang="en-IN" dirty="0"/>
          </a:p>
        </p:txBody>
      </p:sp>
      <p:sp>
        <p:nvSpPr>
          <p:cNvPr id="3" name="Title 2"/>
          <p:cNvSpPr>
            <a:spLocks noGrp="1"/>
          </p:cNvSpPr>
          <p:nvPr>
            <p:ph type="title"/>
          </p:nvPr>
        </p:nvSpPr>
        <p:spPr/>
        <p:txBody>
          <a:bodyPr/>
          <a:lstStyle/>
          <a:p>
            <a:r>
              <a:rPr lang="en-IN" dirty="0"/>
              <a:t>What is TDD</a:t>
            </a:r>
          </a:p>
        </p:txBody>
      </p:sp>
    </p:spTree>
    <p:extLst>
      <p:ext uri="{BB962C8B-B14F-4D97-AF65-F5344CB8AC3E}">
        <p14:creationId xmlns:p14="http://schemas.microsoft.com/office/powerpoint/2010/main" val="1947995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primary goal of TDD is to make the code clearer, simple and bug-free.</a:t>
            </a:r>
          </a:p>
          <a:p>
            <a:r>
              <a:rPr lang="en-US" dirty="0"/>
              <a:t>Test-Driven Development starts with designing and developing tests for every small functionality of an application.</a:t>
            </a:r>
          </a:p>
          <a:p>
            <a:r>
              <a:rPr lang="en-US" dirty="0"/>
              <a:t>In TDD approach, first, the test is developed which specifies and validates what the code will do.</a:t>
            </a:r>
            <a:endParaRPr lang="en-IN" dirty="0"/>
          </a:p>
        </p:txBody>
      </p:sp>
      <p:sp>
        <p:nvSpPr>
          <p:cNvPr id="3" name="Title 2"/>
          <p:cNvSpPr>
            <a:spLocks noGrp="1"/>
          </p:cNvSpPr>
          <p:nvPr>
            <p:ph type="title"/>
          </p:nvPr>
        </p:nvSpPr>
        <p:spPr/>
        <p:txBody>
          <a:bodyPr/>
          <a:lstStyle/>
          <a:p>
            <a:r>
              <a:rPr lang="en-IN" dirty="0"/>
              <a:t>What is TDD</a:t>
            </a:r>
          </a:p>
        </p:txBody>
      </p:sp>
    </p:spTree>
    <p:extLst>
      <p:ext uri="{BB962C8B-B14F-4D97-AF65-F5344CB8AC3E}">
        <p14:creationId xmlns:p14="http://schemas.microsoft.com/office/powerpoint/2010/main" val="2734992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Old Approach</a:t>
            </a:r>
          </a:p>
        </p:txBody>
      </p:sp>
      <p:pic>
        <p:nvPicPr>
          <p:cNvPr id="6" name="Picture 5"/>
          <p:cNvPicPr>
            <a:picLocks noChangeAspect="1"/>
          </p:cNvPicPr>
          <p:nvPr/>
        </p:nvPicPr>
        <p:blipFill>
          <a:blip r:embed="rId2"/>
          <a:stretch>
            <a:fillRect/>
          </a:stretch>
        </p:blipFill>
        <p:spPr>
          <a:xfrm>
            <a:off x="685800" y="1669211"/>
            <a:ext cx="7518296" cy="4419600"/>
          </a:xfrm>
          <a:prstGeom prst="rect">
            <a:avLst/>
          </a:prstGeom>
        </p:spPr>
      </p:pic>
    </p:spTree>
    <p:extLst>
      <p:ext uri="{BB962C8B-B14F-4D97-AF65-F5344CB8AC3E}">
        <p14:creationId xmlns:p14="http://schemas.microsoft.com/office/powerpoint/2010/main" val="4106972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New Approach</a:t>
            </a:r>
          </a:p>
        </p:txBody>
      </p:sp>
      <p:pic>
        <p:nvPicPr>
          <p:cNvPr id="4" name="Picture 3"/>
          <p:cNvPicPr>
            <a:picLocks noChangeAspect="1"/>
          </p:cNvPicPr>
          <p:nvPr/>
        </p:nvPicPr>
        <p:blipFill>
          <a:blip r:embed="rId2"/>
          <a:stretch>
            <a:fillRect/>
          </a:stretch>
        </p:blipFill>
        <p:spPr>
          <a:xfrm>
            <a:off x="1037399" y="1676400"/>
            <a:ext cx="7514827" cy="4495800"/>
          </a:xfrm>
          <a:prstGeom prst="rect">
            <a:avLst/>
          </a:prstGeom>
        </p:spPr>
      </p:pic>
    </p:spTree>
    <p:extLst>
      <p:ext uri="{BB962C8B-B14F-4D97-AF65-F5344CB8AC3E}">
        <p14:creationId xmlns:p14="http://schemas.microsoft.com/office/powerpoint/2010/main" val="2306855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The simple concept of TDD is to write and correct the failed tests before writing new code (before development). </a:t>
            </a:r>
          </a:p>
          <a:p>
            <a:r>
              <a:rPr lang="en-US" dirty="0"/>
              <a:t>This helps to avoid duplication of code as we write a small amount of code at a time in order to pass tests. (Tests are nothing but requirement conditions that we need to test to fulfill them).</a:t>
            </a:r>
          </a:p>
          <a:p>
            <a:r>
              <a:rPr lang="en-US" dirty="0"/>
              <a:t>Test-Driven development is a process of developing and running automated test before actual development of the application.</a:t>
            </a:r>
          </a:p>
          <a:p>
            <a:r>
              <a:rPr lang="en-US" dirty="0"/>
              <a:t>Hence, TDD sometimes also called as </a:t>
            </a:r>
            <a:r>
              <a:rPr lang="en-US" b="1" dirty="0"/>
              <a:t>Test First Development.</a:t>
            </a:r>
            <a:endParaRPr lang="en-US" dirty="0"/>
          </a:p>
        </p:txBody>
      </p:sp>
      <p:sp>
        <p:nvSpPr>
          <p:cNvPr id="3" name="Title 2"/>
          <p:cNvSpPr>
            <a:spLocks noGrp="1"/>
          </p:cNvSpPr>
          <p:nvPr>
            <p:ph type="title"/>
          </p:nvPr>
        </p:nvSpPr>
        <p:spPr/>
        <p:txBody>
          <a:bodyPr/>
          <a:lstStyle/>
          <a:p>
            <a:r>
              <a:rPr lang="en-US" b="0" dirty="0"/>
              <a:t>TDD? But I already write unit tests!</a:t>
            </a:r>
            <a:endParaRPr lang="en-IN" dirty="0"/>
          </a:p>
        </p:txBody>
      </p:sp>
    </p:spTree>
    <p:extLst>
      <p:ext uri="{BB962C8B-B14F-4D97-AF65-F5344CB8AC3E}">
        <p14:creationId xmlns:p14="http://schemas.microsoft.com/office/powerpoint/2010/main" val="4043497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dirty="0"/>
              <a:t>Verify the results</a:t>
            </a:r>
          </a:p>
          <a:p>
            <a:r>
              <a:rPr lang="en-US" dirty="0"/>
              <a:t>Test a negative scenario</a:t>
            </a:r>
          </a:p>
          <a:p>
            <a:r>
              <a:rPr lang="en-US" dirty="0"/>
              <a:t>Mocking Exceptions</a:t>
            </a:r>
          </a:p>
          <a:p>
            <a:r>
              <a:rPr lang="en-US" dirty="0"/>
              <a:t>Test Cancel Order</a:t>
            </a:r>
          </a:p>
          <a:p>
            <a:r>
              <a:rPr lang="en-US" dirty="0"/>
              <a:t>Cancel Order Negative Scenario</a:t>
            </a:r>
          </a:p>
          <a:p>
            <a:r>
              <a:rPr lang="en-US" dirty="0"/>
              <a:t>Cancel Order Exception Scenario</a:t>
            </a:r>
          </a:p>
          <a:p>
            <a:r>
              <a:rPr lang="en-US" dirty="0"/>
              <a:t>Cancel Order Exception On Update</a:t>
            </a:r>
          </a:p>
          <a:p>
            <a:r>
              <a:rPr lang="en-US" dirty="0"/>
              <a:t>Mock testing with </a:t>
            </a:r>
            <a:r>
              <a:rPr lang="en-US" dirty="0" err="1"/>
              <a:t>PowerMock</a:t>
            </a:r>
            <a:endParaRPr lang="en-US" dirty="0"/>
          </a:p>
          <a:p>
            <a:pPr>
              <a:lnSpc>
                <a:spcPct val="120000"/>
              </a:lnSpc>
            </a:pPr>
            <a:endParaRPr lang="en-US" dirty="0"/>
          </a:p>
        </p:txBody>
      </p:sp>
      <p:sp>
        <p:nvSpPr>
          <p:cNvPr id="3" name="Title 2"/>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2953245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TDD as a technique for specifying your requirements and design before writing the actual program code. </a:t>
            </a:r>
          </a:p>
          <a:p>
            <a:r>
              <a:rPr lang="en-US" dirty="0"/>
              <a:t>The second view takes a more pragmatic approach and sees TDD as a technique that helps programmers write better code.</a:t>
            </a:r>
          </a:p>
          <a:p>
            <a:r>
              <a:rPr lang="en-US" dirty="0"/>
              <a:t>Regardless of the view one takes, what TDD practitioners all agree on is that TDD will not only improve your code, but it will also improve the overall design and implementation of your software system.</a:t>
            </a:r>
            <a:endParaRPr lang="en-IN" dirty="0"/>
          </a:p>
        </p:txBody>
      </p:sp>
      <p:sp>
        <p:nvSpPr>
          <p:cNvPr id="3" name="Title 2"/>
          <p:cNvSpPr>
            <a:spLocks noGrp="1"/>
          </p:cNvSpPr>
          <p:nvPr>
            <p:ph type="title"/>
          </p:nvPr>
        </p:nvSpPr>
        <p:spPr/>
        <p:txBody>
          <a:bodyPr/>
          <a:lstStyle/>
          <a:p>
            <a:r>
              <a:rPr lang="en-IN" dirty="0"/>
              <a:t>Why TDD</a:t>
            </a:r>
          </a:p>
        </p:txBody>
      </p:sp>
    </p:spTree>
    <p:extLst>
      <p:ext uri="{BB962C8B-B14F-4D97-AF65-F5344CB8AC3E}">
        <p14:creationId xmlns:p14="http://schemas.microsoft.com/office/powerpoint/2010/main" val="1751927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Why TDD</a:t>
            </a:r>
          </a:p>
        </p:txBody>
      </p:sp>
      <p:pic>
        <p:nvPicPr>
          <p:cNvPr id="1026" name="Picture 2" descr="practices for test driven develop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14362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786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Reduce development costs</a:t>
            </a:r>
          </a:p>
          <a:p>
            <a:r>
              <a:rPr lang="en-US" dirty="0"/>
              <a:t>Cut down time to market in the development process</a:t>
            </a:r>
          </a:p>
          <a:p>
            <a:r>
              <a:rPr lang="en-US" dirty="0"/>
              <a:t>Improve programmer’s productivity</a:t>
            </a:r>
          </a:p>
          <a:p>
            <a:r>
              <a:rPr lang="en-US" dirty="0"/>
              <a:t>Develop a neat code that is well-defined</a:t>
            </a:r>
          </a:p>
          <a:p>
            <a:r>
              <a:rPr lang="en-US" dirty="0"/>
              <a:t>Cut down turnaround time</a:t>
            </a:r>
          </a:p>
          <a:p>
            <a:r>
              <a:rPr lang="en-US" dirty="0"/>
              <a:t>Generates proof that the developed code works as expected</a:t>
            </a:r>
          </a:p>
          <a:p>
            <a:r>
              <a:rPr lang="en-US" dirty="0"/>
              <a:t>Boosts the process of generating quality code</a:t>
            </a:r>
            <a:endParaRPr lang="en-IN" dirty="0"/>
          </a:p>
        </p:txBody>
      </p:sp>
      <p:sp>
        <p:nvSpPr>
          <p:cNvPr id="3" name="Title 2"/>
          <p:cNvSpPr>
            <a:spLocks noGrp="1"/>
          </p:cNvSpPr>
          <p:nvPr>
            <p:ph type="title"/>
          </p:nvPr>
        </p:nvSpPr>
        <p:spPr/>
        <p:txBody>
          <a:bodyPr/>
          <a:lstStyle/>
          <a:p>
            <a:r>
              <a:rPr lang="en-IN" dirty="0"/>
              <a:t>Why TDD</a:t>
            </a:r>
          </a:p>
        </p:txBody>
      </p:sp>
    </p:spTree>
    <p:extLst>
      <p:ext uri="{BB962C8B-B14F-4D97-AF65-F5344CB8AC3E}">
        <p14:creationId xmlns:p14="http://schemas.microsoft.com/office/powerpoint/2010/main" val="2297902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A significant advantage of TDD is that it enables you to take small steps when writing software.</a:t>
            </a:r>
          </a:p>
          <a:p>
            <a:r>
              <a:rPr lang="en-US" dirty="0"/>
              <a:t>This is a practice that I have promoted for years because it is far more productive than attempting to code in large steps.</a:t>
            </a:r>
          </a:p>
          <a:p>
            <a:r>
              <a:rPr lang="en-US" dirty="0"/>
              <a:t>For example, assume you add some new functional code, compile, and test it.</a:t>
            </a:r>
          </a:p>
          <a:p>
            <a:r>
              <a:rPr lang="en-US" dirty="0"/>
              <a:t> Chances are pretty good that your tests will be broken by defects that exist in the new code. </a:t>
            </a:r>
          </a:p>
          <a:p>
            <a:r>
              <a:rPr lang="en-US" dirty="0"/>
              <a:t>It is much easier to find, and then fix, those defects if you've written two new lines of code than two thousand.</a:t>
            </a:r>
          </a:p>
          <a:p>
            <a:r>
              <a:rPr lang="en-US" dirty="0"/>
              <a:t>The implication is that the faster your compiler and regression test suite, the more attractive it is to proceed in smaller and smaller steps.</a:t>
            </a:r>
          </a:p>
          <a:p>
            <a:r>
              <a:rPr lang="en-US" dirty="0"/>
              <a:t>I generally prefer to add a few new lines of functional code, typically less than ten, before I recompile and rerun my tests.</a:t>
            </a:r>
            <a:endParaRPr lang="en-IN" dirty="0"/>
          </a:p>
        </p:txBody>
      </p:sp>
      <p:sp>
        <p:nvSpPr>
          <p:cNvPr id="3" name="Title 2"/>
          <p:cNvSpPr>
            <a:spLocks noGrp="1"/>
          </p:cNvSpPr>
          <p:nvPr>
            <p:ph type="title"/>
          </p:nvPr>
        </p:nvSpPr>
        <p:spPr/>
        <p:txBody>
          <a:bodyPr/>
          <a:lstStyle/>
          <a:p>
            <a:r>
              <a:rPr lang="en-IN" dirty="0"/>
              <a:t>Why TDD</a:t>
            </a:r>
          </a:p>
        </p:txBody>
      </p:sp>
    </p:spTree>
    <p:extLst>
      <p:ext uri="{BB962C8B-B14F-4D97-AF65-F5344CB8AC3E}">
        <p14:creationId xmlns:p14="http://schemas.microsoft.com/office/powerpoint/2010/main" val="1728221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TDD mantra</a:t>
            </a:r>
            <a:endParaRPr lang="en-IN" dirty="0"/>
          </a:p>
        </p:txBody>
      </p:sp>
      <p:pic>
        <p:nvPicPr>
          <p:cNvPr id="4" name="Picture 3"/>
          <p:cNvPicPr>
            <a:picLocks noChangeAspect="1"/>
          </p:cNvPicPr>
          <p:nvPr/>
        </p:nvPicPr>
        <p:blipFill>
          <a:blip r:embed="rId2"/>
          <a:stretch>
            <a:fillRect/>
          </a:stretch>
        </p:blipFill>
        <p:spPr>
          <a:xfrm>
            <a:off x="762000" y="1828800"/>
            <a:ext cx="7086600" cy="4079246"/>
          </a:xfrm>
          <a:prstGeom prst="rect">
            <a:avLst/>
          </a:prstGeom>
        </p:spPr>
      </p:pic>
    </p:spTree>
    <p:extLst>
      <p:ext uri="{BB962C8B-B14F-4D97-AF65-F5344CB8AC3E}">
        <p14:creationId xmlns:p14="http://schemas.microsoft.com/office/powerpoint/2010/main" val="1995004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8476" y="1447800"/>
            <a:ext cx="8228012" cy="4824414"/>
          </a:xfrm>
        </p:spPr>
        <p:txBody>
          <a:bodyPr/>
          <a:lstStyle/>
          <a:p>
            <a:r>
              <a:rPr lang="en-US" dirty="0"/>
              <a:t>Red—write a little test that doesn’t work, perhaps doesn’t even compile at first</a:t>
            </a:r>
          </a:p>
          <a:p>
            <a:r>
              <a:rPr lang="en-US" dirty="0"/>
              <a:t>Green—make the test work quickly, committing whatever sins necessary in the process</a:t>
            </a:r>
          </a:p>
          <a:p>
            <a:r>
              <a:rPr lang="en-US" dirty="0"/>
              <a:t>Refactor—eliminate all the duplication and smells created in just getting the test to work</a:t>
            </a:r>
            <a:endParaRPr lang="en-IN" dirty="0"/>
          </a:p>
        </p:txBody>
      </p:sp>
      <p:sp>
        <p:nvSpPr>
          <p:cNvPr id="3" name="Title 2"/>
          <p:cNvSpPr>
            <a:spLocks noGrp="1"/>
          </p:cNvSpPr>
          <p:nvPr>
            <p:ph type="title"/>
          </p:nvPr>
        </p:nvSpPr>
        <p:spPr/>
        <p:txBody>
          <a:bodyPr/>
          <a:lstStyle/>
          <a:p>
            <a:r>
              <a:rPr lang="en-IN" b="0" dirty="0"/>
              <a:t>TDD mantra</a:t>
            </a:r>
            <a:endParaRPr lang="en-IN" dirty="0"/>
          </a:p>
        </p:txBody>
      </p:sp>
    </p:spTree>
    <p:extLst>
      <p:ext uri="{BB962C8B-B14F-4D97-AF65-F5344CB8AC3E}">
        <p14:creationId xmlns:p14="http://schemas.microsoft.com/office/powerpoint/2010/main" val="3414393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Law 1: You may not write production code unless you’ve first written a failing unit test.</a:t>
            </a:r>
          </a:p>
          <a:p>
            <a:endParaRPr lang="en-US" dirty="0"/>
          </a:p>
          <a:p>
            <a:r>
              <a:rPr lang="en-US" dirty="0"/>
              <a:t>Law 2: You may not write more of a unit test than is sufficient to fail.</a:t>
            </a:r>
          </a:p>
          <a:p>
            <a:endParaRPr lang="en-US" dirty="0"/>
          </a:p>
          <a:p>
            <a:r>
              <a:rPr lang="en-US" dirty="0"/>
              <a:t>Law 3: You may not write more production code than is sufficient to make the failing unit test pass.</a:t>
            </a:r>
          </a:p>
        </p:txBody>
      </p:sp>
      <p:sp>
        <p:nvSpPr>
          <p:cNvPr id="3" name="Title 2"/>
          <p:cNvSpPr>
            <a:spLocks noGrp="1"/>
          </p:cNvSpPr>
          <p:nvPr>
            <p:ph type="title"/>
          </p:nvPr>
        </p:nvSpPr>
        <p:spPr/>
        <p:txBody>
          <a:bodyPr/>
          <a:lstStyle/>
          <a:p>
            <a:r>
              <a:rPr lang="en-IN" b="0" dirty="0"/>
              <a:t>3 laws of TDD</a:t>
            </a:r>
            <a:endParaRPr lang="en-IN" dirty="0"/>
          </a:p>
        </p:txBody>
      </p:sp>
    </p:spTree>
    <p:extLst>
      <p:ext uri="{BB962C8B-B14F-4D97-AF65-F5344CB8AC3E}">
        <p14:creationId xmlns:p14="http://schemas.microsoft.com/office/powerpoint/2010/main" val="977480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b="1" dirty="0"/>
              <a:t>Early bug notification</a:t>
            </a:r>
          </a:p>
          <a:p>
            <a:pPr lvl="1"/>
            <a:r>
              <a:rPr lang="en-US" dirty="0"/>
              <a:t>Developers test their code but in the database world, this often consists of manual tests or one-off scripts. </a:t>
            </a:r>
          </a:p>
          <a:p>
            <a:pPr lvl="1"/>
            <a:r>
              <a:rPr lang="en-US" dirty="0"/>
              <a:t>Using TDD you build up, over time, a suite of automated tests that you and any other developer can rerun at will.</a:t>
            </a:r>
          </a:p>
          <a:p>
            <a:r>
              <a:rPr lang="en-US" b="1" dirty="0"/>
              <a:t>Better Designed, cleaner and more extensible code.</a:t>
            </a:r>
            <a:endParaRPr lang="en-US" dirty="0"/>
          </a:p>
          <a:p>
            <a:pPr lvl="1"/>
            <a:r>
              <a:rPr lang="en-US" dirty="0"/>
              <a:t>It helps to understand how the code will be used and how it interacts with other modules.</a:t>
            </a:r>
          </a:p>
          <a:p>
            <a:pPr lvl="1"/>
            <a:r>
              <a:rPr lang="en-US" dirty="0"/>
              <a:t>It results in better design decision and more maintainable code.</a:t>
            </a:r>
          </a:p>
          <a:p>
            <a:pPr lvl="1"/>
            <a:r>
              <a:rPr lang="en-US" dirty="0"/>
              <a:t>TDD allows writing smaller code having single responsibility rather than monolithic procedures with multiple responsibilities. This makes the code simpler to understand.</a:t>
            </a:r>
          </a:p>
          <a:p>
            <a:pPr lvl="1"/>
            <a:r>
              <a:rPr lang="en-US" dirty="0"/>
              <a:t>TDD also forces to write only production code to pass tests based on user requirements.</a:t>
            </a:r>
          </a:p>
          <a:p>
            <a:endParaRPr lang="en-IN" dirty="0"/>
          </a:p>
        </p:txBody>
      </p:sp>
      <p:sp>
        <p:nvSpPr>
          <p:cNvPr id="3" name="Title 2"/>
          <p:cNvSpPr>
            <a:spLocks noGrp="1"/>
          </p:cNvSpPr>
          <p:nvPr>
            <p:ph type="title"/>
          </p:nvPr>
        </p:nvSpPr>
        <p:spPr/>
        <p:txBody>
          <a:bodyPr/>
          <a:lstStyle/>
          <a:p>
            <a:r>
              <a:rPr lang="en-IN" dirty="0"/>
              <a:t>TDD Benefits</a:t>
            </a:r>
          </a:p>
        </p:txBody>
      </p:sp>
    </p:spTree>
    <p:extLst>
      <p:ext uri="{BB962C8B-B14F-4D97-AF65-F5344CB8AC3E}">
        <p14:creationId xmlns:p14="http://schemas.microsoft.com/office/powerpoint/2010/main" val="451920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b="1" dirty="0"/>
              <a:t>Confidence to Refactor</a:t>
            </a:r>
            <a:endParaRPr lang="en-US" dirty="0"/>
          </a:p>
          <a:p>
            <a:pPr lvl="1"/>
            <a:r>
              <a:rPr lang="en-US" dirty="0"/>
              <a:t>If you refactor code, there can be possibilities of breaks in the code. So having a set of automated tests you can fix those breaks before release. Proper warning will be given if breaks found when automated tests are used.</a:t>
            </a:r>
          </a:p>
          <a:p>
            <a:pPr lvl="1"/>
            <a:r>
              <a:rPr lang="en-US" dirty="0"/>
              <a:t>Using TDD, should results in faster, more extensible code with fewer bugs that can be updated with minimal risks.</a:t>
            </a:r>
          </a:p>
          <a:p>
            <a:r>
              <a:rPr lang="en-US" b="1" dirty="0"/>
              <a:t>Good for </a:t>
            </a:r>
            <a:r>
              <a:rPr lang="en-US" b="1" dirty="0" err="1"/>
              <a:t>teamwork</a:t>
            </a:r>
            <a:r>
              <a:rPr lang="en-US" dirty="0" err="1"/>
              <a:t>In</a:t>
            </a:r>
            <a:r>
              <a:rPr lang="en-US" dirty="0"/>
              <a:t> the absence of any team member, other team members can easily pick up and work on the code. It also aids knowledge sharing, thereby making the team more effective overall.</a:t>
            </a:r>
          </a:p>
          <a:p>
            <a:r>
              <a:rPr lang="en-US" b="1" dirty="0"/>
              <a:t>Good for </a:t>
            </a:r>
            <a:r>
              <a:rPr lang="en-US" b="1" dirty="0" err="1"/>
              <a:t>Developers</a:t>
            </a:r>
            <a:r>
              <a:rPr lang="en-US" dirty="0" err="1"/>
              <a:t>Though</a:t>
            </a:r>
            <a:r>
              <a:rPr lang="en-US" dirty="0"/>
              <a:t> developers have to spend more time in writing TDD test cases, it takes a lot less time for debugging and developing new features. You will write cleaner, less complicated code.</a:t>
            </a:r>
          </a:p>
          <a:p>
            <a:endParaRPr lang="en-IN" dirty="0"/>
          </a:p>
        </p:txBody>
      </p:sp>
      <p:sp>
        <p:nvSpPr>
          <p:cNvPr id="3" name="Title 2"/>
          <p:cNvSpPr>
            <a:spLocks noGrp="1"/>
          </p:cNvSpPr>
          <p:nvPr>
            <p:ph type="title"/>
          </p:nvPr>
        </p:nvSpPr>
        <p:spPr/>
        <p:txBody>
          <a:bodyPr/>
          <a:lstStyle/>
          <a:p>
            <a:r>
              <a:rPr lang="en-IN" dirty="0"/>
              <a:t>TDD Benefits</a:t>
            </a:r>
          </a:p>
        </p:txBody>
      </p:sp>
    </p:spTree>
    <p:extLst>
      <p:ext uri="{BB962C8B-B14F-4D97-AF65-F5344CB8AC3E}">
        <p14:creationId xmlns:p14="http://schemas.microsoft.com/office/powerpoint/2010/main" val="736592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TDD Benefits</a:t>
            </a:r>
          </a:p>
        </p:txBody>
      </p:sp>
      <p:pic>
        <p:nvPicPr>
          <p:cNvPr id="4" name="Picture 3"/>
          <p:cNvPicPr>
            <a:picLocks noChangeAspect="1"/>
          </p:cNvPicPr>
          <p:nvPr/>
        </p:nvPicPr>
        <p:blipFill>
          <a:blip r:embed="rId2"/>
          <a:stretch>
            <a:fillRect/>
          </a:stretch>
        </p:blipFill>
        <p:spPr>
          <a:xfrm>
            <a:off x="990600" y="1524565"/>
            <a:ext cx="7146580" cy="4137463"/>
          </a:xfrm>
          <a:prstGeom prst="rect">
            <a:avLst/>
          </a:prstGeom>
        </p:spPr>
      </p:pic>
    </p:spTree>
    <p:extLst>
      <p:ext uri="{BB962C8B-B14F-4D97-AF65-F5344CB8AC3E}">
        <p14:creationId xmlns:p14="http://schemas.microsoft.com/office/powerpoint/2010/main" val="3954136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dirty="0"/>
              <a:t>Getting and installing </a:t>
            </a:r>
            <a:r>
              <a:rPr lang="en-US" dirty="0" err="1"/>
              <a:t>PowerMock</a:t>
            </a:r>
            <a:endParaRPr lang="en-US" dirty="0"/>
          </a:p>
          <a:p>
            <a:r>
              <a:rPr lang="en-US" dirty="0"/>
              <a:t>Mocking static methods</a:t>
            </a:r>
          </a:p>
          <a:p>
            <a:r>
              <a:rPr lang="en-US" dirty="0"/>
              <a:t>Verifying method invocation</a:t>
            </a:r>
          </a:p>
          <a:p>
            <a:r>
              <a:rPr lang="en-US" dirty="0"/>
              <a:t>Mocking final classes or methods</a:t>
            </a:r>
          </a:p>
          <a:p>
            <a:r>
              <a:rPr lang="en-US" dirty="0"/>
              <a:t>Mocking constructors</a:t>
            </a:r>
          </a:p>
          <a:p>
            <a:r>
              <a:rPr lang="en-US" dirty="0"/>
              <a:t>Mocking private methods</a:t>
            </a:r>
          </a:p>
          <a:p>
            <a:r>
              <a:rPr lang="en-US" dirty="0"/>
              <a:t>Partial mocking using spy</a:t>
            </a:r>
          </a:p>
          <a:p>
            <a:r>
              <a:rPr lang="en-US" dirty="0"/>
              <a:t>Test Spring Framework application with JUnit 5 and Mockito</a:t>
            </a:r>
          </a:p>
        </p:txBody>
      </p:sp>
      <p:sp>
        <p:nvSpPr>
          <p:cNvPr id="3" name="Title 2"/>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572389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Using TDD to produce code means that developers begin by setting out exactly what the code should do rather than beginning with how the code should satisfy the requirement.</a:t>
            </a:r>
          </a:p>
          <a:p>
            <a:r>
              <a:rPr lang="en-US" dirty="0"/>
              <a:t>The advantage of this is that the developer is focused on what the code needs to achieve from the outset rather than writing code in a more </a:t>
            </a:r>
            <a:r>
              <a:rPr lang="en-US" dirty="0" err="1"/>
              <a:t>generalised</a:t>
            </a:r>
            <a:r>
              <a:rPr lang="en-US" dirty="0"/>
              <a:t> way.</a:t>
            </a:r>
          </a:p>
          <a:p>
            <a:r>
              <a:rPr lang="en-US" dirty="0"/>
              <a:t>At Boost found that continuous testing quite naturally results in fewer defects and TTD results in a greater understanding of what the code should achieve as well as cleaner code.</a:t>
            </a:r>
            <a:endParaRPr lang="en-IN" dirty="0"/>
          </a:p>
        </p:txBody>
      </p:sp>
      <p:sp>
        <p:nvSpPr>
          <p:cNvPr id="3" name="Title 2"/>
          <p:cNvSpPr>
            <a:spLocks noGrp="1"/>
          </p:cNvSpPr>
          <p:nvPr>
            <p:ph type="title"/>
          </p:nvPr>
        </p:nvSpPr>
        <p:spPr/>
        <p:txBody>
          <a:bodyPr>
            <a:normAutofit fontScale="90000"/>
          </a:bodyPr>
          <a:lstStyle/>
          <a:p>
            <a:br>
              <a:rPr lang="en-IN" b="0" dirty="0"/>
            </a:br>
            <a:r>
              <a:rPr lang="en-IN" b="0" dirty="0"/>
              <a:t> </a:t>
            </a:r>
            <a:br>
              <a:rPr lang="en-IN" b="0" dirty="0"/>
            </a:br>
            <a:br>
              <a:rPr lang="en-IN" b="0" dirty="0"/>
            </a:br>
            <a:br>
              <a:rPr lang="en-IN" b="0" dirty="0"/>
            </a:br>
            <a:br>
              <a:rPr lang="en-IN" b="0" dirty="0"/>
            </a:br>
            <a:br>
              <a:rPr lang="en-IN" b="0" dirty="0"/>
            </a:br>
            <a:br>
              <a:rPr lang="en-IN" b="0" dirty="0"/>
            </a:br>
            <a:br>
              <a:rPr lang="en-IN" b="0" dirty="0"/>
            </a:br>
            <a:br>
              <a:rPr lang="en-IN" b="0" dirty="0"/>
            </a:br>
            <a:r>
              <a:rPr lang="en-IN" b="0" dirty="0"/>
              <a:t> </a:t>
            </a:r>
            <a:br>
              <a:rPr lang="en-IN" b="0" dirty="0"/>
            </a:br>
            <a:br>
              <a:rPr lang="en-IN" b="0" dirty="0"/>
            </a:br>
            <a:r>
              <a:rPr lang="en-IN" b="0" dirty="0"/>
              <a:t>Impact of Adopting TDD</a:t>
            </a:r>
            <a:endParaRPr lang="en-IN" dirty="0"/>
          </a:p>
        </p:txBody>
      </p:sp>
    </p:spTree>
    <p:extLst>
      <p:ext uri="{BB962C8B-B14F-4D97-AF65-F5344CB8AC3E}">
        <p14:creationId xmlns:p14="http://schemas.microsoft.com/office/powerpoint/2010/main" val="1108912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Add a test.</a:t>
            </a:r>
          </a:p>
          <a:p>
            <a:r>
              <a:rPr lang="en-US" dirty="0"/>
              <a:t>Run all tests and see if any new test fails.</a:t>
            </a:r>
          </a:p>
          <a:p>
            <a:r>
              <a:rPr lang="en-US" dirty="0"/>
              <a:t>Write some code.</a:t>
            </a:r>
          </a:p>
          <a:p>
            <a:r>
              <a:rPr lang="en-US" dirty="0"/>
              <a:t>Run tests and Refactor code.</a:t>
            </a:r>
          </a:p>
          <a:p>
            <a:r>
              <a:rPr lang="en-US" dirty="0"/>
              <a:t>Repeat.</a:t>
            </a:r>
            <a:endParaRPr lang="en-IN" dirty="0"/>
          </a:p>
        </p:txBody>
      </p:sp>
      <p:sp>
        <p:nvSpPr>
          <p:cNvPr id="3" name="Title 2"/>
          <p:cNvSpPr>
            <a:spLocks noGrp="1"/>
          </p:cNvSpPr>
          <p:nvPr>
            <p:ph type="title"/>
          </p:nvPr>
        </p:nvSpPr>
        <p:spPr/>
        <p:txBody>
          <a:bodyPr/>
          <a:lstStyle/>
          <a:p>
            <a:r>
              <a:rPr lang="en-IN" dirty="0"/>
              <a:t>How Do I Adopt TDD</a:t>
            </a:r>
          </a:p>
        </p:txBody>
      </p:sp>
    </p:spTree>
    <p:extLst>
      <p:ext uri="{BB962C8B-B14F-4D97-AF65-F5344CB8AC3E}">
        <p14:creationId xmlns:p14="http://schemas.microsoft.com/office/powerpoint/2010/main" val="3449379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How Do I Adopt TDD</a:t>
            </a:r>
          </a:p>
        </p:txBody>
      </p:sp>
      <p:pic>
        <p:nvPicPr>
          <p:cNvPr id="3074" name="Picture 2" descr="Test Driven Development (TDD): Learn with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447800"/>
            <a:ext cx="3876675" cy="483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987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Extreme Programming Practise</a:t>
            </a:r>
          </a:p>
        </p:txBody>
      </p:sp>
      <p:pic>
        <p:nvPicPr>
          <p:cNvPr id="4" name="Picture 3"/>
          <p:cNvPicPr>
            <a:picLocks noChangeAspect="1"/>
          </p:cNvPicPr>
          <p:nvPr/>
        </p:nvPicPr>
        <p:blipFill>
          <a:blip r:embed="rId2"/>
          <a:stretch>
            <a:fillRect/>
          </a:stretch>
        </p:blipFill>
        <p:spPr>
          <a:xfrm>
            <a:off x="751671" y="1828800"/>
            <a:ext cx="7623988" cy="4191000"/>
          </a:xfrm>
          <a:prstGeom prst="rect">
            <a:avLst/>
          </a:prstGeom>
        </p:spPr>
      </p:pic>
    </p:spTree>
    <p:extLst>
      <p:ext uri="{BB962C8B-B14F-4D97-AF65-F5344CB8AC3E}">
        <p14:creationId xmlns:p14="http://schemas.microsoft.com/office/powerpoint/2010/main" val="31838298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0" indent="0">
              <a:buNone/>
            </a:pPr>
            <a:r>
              <a:rPr lang="en-US" dirty="0"/>
              <a:t>Acceptance TDD (ATDD): </a:t>
            </a:r>
          </a:p>
          <a:p>
            <a:r>
              <a:rPr lang="en-US" dirty="0"/>
              <a:t>With ATDD you write a single acceptance test.</a:t>
            </a:r>
          </a:p>
          <a:p>
            <a:r>
              <a:rPr lang="en-US" dirty="0"/>
              <a:t>This test fulfills the requirement of the specification or satisfies the behavior of the system.</a:t>
            </a:r>
          </a:p>
          <a:p>
            <a:r>
              <a:rPr lang="en-US" dirty="0"/>
              <a:t>After that write just enough production/functionality code to fulfill that acceptance test.</a:t>
            </a:r>
          </a:p>
          <a:p>
            <a:r>
              <a:rPr lang="en-US" dirty="0"/>
              <a:t>Acceptance test focuses on the overall behavior of the system.</a:t>
            </a:r>
          </a:p>
          <a:p>
            <a:r>
              <a:rPr lang="en-US" dirty="0"/>
              <a:t>ATDD also was known as Behavioral Driven Development (BDD).</a:t>
            </a:r>
            <a:endParaRPr lang="en-IN" dirty="0"/>
          </a:p>
        </p:txBody>
      </p:sp>
      <p:sp>
        <p:nvSpPr>
          <p:cNvPr id="3" name="Title 2"/>
          <p:cNvSpPr>
            <a:spLocks noGrp="1"/>
          </p:cNvSpPr>
          <p:nvPr>
            <p:ph type="title"/>
          </p:nvPr>
        </p:nvSpPr>
        <p:spPr/>
        <p:txBody>
          <a:bodyPr/>
          <a:lstStyle/>
          <a:p>
            <a:r>
              <a:rPr lang="en-US" dirty="0"/>
              <a:t>What is acceptance TDD and Developer TDD</a:t>
            </a:r>
            <a:br>
              <a:rPr lang="en-US" dirty="0"/>
            </a:br>
            <a:endParaRPr lang="en-IN" dirty="0"/>
          </a:p>
        </p:txBody>
      </p:sp>
    </p:spTree>
    <p:extLst>
      <p:ext uri="{BB962C8B-B14F-4D97-AF65-F5344CB8AC3E}">
        <p14:creationId xmlns:p14="http://schemas.microsoft.com/office/powerpoint/2010/main" val="2555679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t>Developer TDD</a:t>
            </a:r>
          </a:p>
          <a:p>
            <a:r>
              <a:rPr lang="en-US" dirty="0"/>
              <a:t>With Developer TDD you write single developer test i.e. unit test and then just enough production code to fulfill that test.</a:t>
            </a:r>
          </a:p>
          <a:p>
            <a:r>
              <a:rPr lang="en-US" dirty="0"/>
              <a:t>The unit test focuses on every small functionality of the system.</a:t>
            </a:r>
          </a:p>
          <a:p>
            <a:r>
              <a:rPr lang="en-US" dirty="0"/>
              <a:t>Developer TDD is simply called as</a:t>
            </a:r>
            <a:r>
              <a:rPr lang="en-US" b="1" dirty="0"/>
              <a:t> TDD.</a:t>
            </a:r>
          </a:p>
          <a:p>
            <a:r>
              <a:rPr lang="en-US" dirty="0"/>
              <a:t>The main goal of ATDD and TDD is to specify detailed, executable requirements for your solution on a just in time (JIT) basis.</a:t>
            </a:r>
          </a:p>
          <a:p>
            <a:r>
              <a:rPr lang="en-US" dirty="0"/>
              <a:t> JIT means taking only those requirements in consideration that are needed in the system. So increase efficiency.</a:t>
            </a:r>
            <a:endParaRPr lang="en-IN" dirty="0"/>
          </a:p>
        </p:txBody>
      </p:sp>
      <p:sp>
        <p:nvSpPr>
          <p:cNvPr id="3" name="Title 2"/>
          <p:cNvSpPr>
            <a:spLocks noGrp="1"/>
          </p:cNvSpPr>
          <p:nvPr>
            <p:ph type="title"/>
          </p:nvPr>
        </p:nvSpPr>
        <p:spPr/>
        <p:txBody>
          <a:bodyPr/>
          <a:lstStyle/>
          <a:p>
            <a:r>
              <a:rPr lang="en-US" dirty="0"/>
              <a:t>What is acceptance TDD and Developer TDD</a:t>
            </a:r>
            <a:br>
              <a:rPr lang="en-US" dirty="0"/>
            </a:br>
            <a:endParaRPr lang="en-IN" dirty="0"/>
          </a:p>
        </p:txBody>
      </p:sp>
    </p:spTree>
    <p:extLst>
      <p:ext uri="{BB962C8B-B14F-4D97-AF65-F5344CB8AC3E}">
        <p14:creationId xmlns:p14="http://schemas.microsoft.com/office/powerpoint/2010/main" val="1820926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acceptance TDD and Developer TDD</a:t>
            </a:r>
            <a:br>
              <a:rPr lang="en-US" dirty="0"/>
            </a:br>
            <a:endParaRPr lang="en-IN" dirty="0"/>
          </a:p>
        </p:txBody>
      </p:sp>
      <p:pic>
        <p:nvPicPr>
          <p:cNvPr id="9218" name="Picture 2" descr="https://www.guru99.com/images/8-2016/081216_0811_TestDriven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24000"/>
            <a:ext cx="5495925"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926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TDD is very good at detailed specification and validation. </a:t>
            </a:r>
          </a:p>
          <a:p>
            <a:r>
              <a:rPr lang="en-US" dirty="0"/>
              <a:t>It fails at thinking through bigger issues such as overall design, use of the system, or UI. </a:t>
            </a:r>
          </a:p>
          <a:p>
            <a:r>
              <a:rPr lang="en-US" dirty="0"/>
              <a:t>AMDD addresses the Agile scaling issues that TDD does not.</a:t>
            </a:r>
          </a:p>
          <a:p>
            <a:r>
              <a:rPr lang="en-US" dirty="0"/>
              <a:t>Thus AMDD used for bigger issues.</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4003324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pic>
        <p:nvPicPr>
          <p:cNvPr id="11266" name="Picture 2" descr="Test Driven Development (TDD): Learn with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527" y="1447800"/>
            <a:ext cx="7534275"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241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0" indent="0">
              <a:buNone/>
            </a:pPr>
            <a:r>
              <a:rPr lang="en-US" b="1" dirty="0"/>
              <a:t>Iteration 0: Envisioning</a:t>
            </a:r>
            <a:endParaRPr lang="en-US" dirty="0"/>
          </a:p>
          <a:p>
            <a:r>
              <a:rPr lang="en-US" dirty="0"/>
              <a:t>There are two main sub-activates.</a:t>
            </a:r>
          </a:p>
          <a:p>
            <a:r>
              <a:rPr lang="en-US" b="1" dirty="0"/>
              <a:t>Initial requirements </a:t>
            </a:r>
            <a:r>
              <a:rPr lang="en-US" b="1" dirty="0" err="1"/>
              <a:t>envisioning.</a:t>
            </a:r>
            <a:r>
              <a:rPr lang="en-US" dirty="0" err="1"/>
              <a:t>It</a:t>
            </a:r>
            <a:r>
              <a:rPr lang="en-US" dirty="0"/>
              <a:t> may take several days to identify high-level requirements and scope of the system. The main focus is to explore usage model, Initial domain model, and user interface model (UI).</a:t>
            </a:r>
          </a:p>
          <a:p>
            <a:r>
              <a:rPr lang="en-US" b="1" dirty="0"/>
              <a:t>Initial Architectural </a:t>
            </a:r>
            <a:r>
              <a:rPr lang="en-US" b="1" dirty="0" err="1"/>
              <a:t>envisioning.</a:t>
            </a:r>
            <a:r>
              <a:rPr lang="en-US" dirty="0" err="1"/>
              <a:t>It</a:t>
            </a:r>
            <a:r>
              <a:rPr lang="en-US" dirty="0"/>
              <a:t> also takes several days to identify architecture of the system. It allows setting technical directions for the project. The main focus is to explore technology diagrams, User Interface (UI) flow, domain models, and Change cases.</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3488279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JUnit is an open source Unit Testing Framework for JAVA. </a:t>
            </a:r>
          </a:p>
          <a:p>
            <a:r>
              <a:rPr lang="en-US" dirty="0"/>
              <a:t>It is useful for Java Developers to write and run repeatable tests. </a:t>
            </a:r>
          </a:p>
          <a:p>
            <a:r>
              <a:rPr lang="en-US" dirty="0"/>
              <a:t>Erich Gamma and Kent Beck initially develop it. </a:t>
            </a:r>
          </a:p>
          <a:p>
            <a:r>
              <a:rPr lang="en-US" dirty="0"/>
              <a:t>It is an instance of </a:t>
            </a:r>
            <a:r>
              <a:rPr lang="en-US" dirty="0" err="1"/>
              <a:t>xUnit</a:t>
            </a:r>
            <a:r>
              <a:rPr lang="en-US" dirty="0"/>
              <a:t> architecture. As the name implies, it is used for Unit Testing of a small chunk of code.</a:t>
            </a:r>
          </a:p>
          <a:p>
            <a:r>
              <a:rPr lang="en-US" dirty="0"/>
              <a:t>Developers who are following test-driven methodology must write and execute unit test first before any code.</a:t>
            </a:r>
            <a:endParaRPr lang="en-IN" dirty="0"/>
          </a:p>
        </p:txBody>
      </p:sp>
      <p:sp>
        <p:nvSpPr>
          <p:cNvPr id="3" name="Title 2"/>
          <p:cNvSpPr>
            <a:spLocks noGrp="1"/>
          </p:cNvSpPr>
          <p:nvPr>
            <p:ph type="title"/>
          </p:nvPr>
        </p:nvSpPr>
        <p:spPr/>
        <p:txBody>
          <a:bodyPr/>
          <a:lstStyle/>
          <a:p>
            <a:r>
              <a:rPr lang="en-IN" dirty="0"/>
              <a:t>Junit</a:t>
            </a:r>
          </a:p>
        </p:txBody>
      </p:sp>
    </p:spTree>
    <p:extLst>
      <p:ext uri="{BB962C8B-B14F-4D97-AF65-F5344CB8AC3E}">
        <p14:creationId xmlns:p14="http://schemas.microsoft.com/office/powerpoint/2010/main" val="37599127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b="1" dirty="0"/>
              <a:t>Iteration </a:t>
            </a:r>
            <a:r>
              <a:rPr lang="en-US" b="1" dirty="0" err="1"/>
              <a:t>modeling:</a:t>
            </a:r>
            <a:r>
              <a:rPr lang="en-US" dirty="0" err="1"/>
              <a:t>Here</a:t>
            </a:r>
            <a:r>
              <a:rPr lang="en-US" dirty="0"/>
              <a:t> team must plan the work that will be done for each iteration.</a:t>
            </a:r>
          </a:p>
          <a:p>
            <a:r>
              <a:rPr lang="en-US" dirty="0"/>
              <a:t>Agile process is used for each iteration, i.e. during each iteration, new work item will be added with priority.</a:t>
            </a:r>
          </a:p>
          <a:p>
            <a:r>
              <a:rPr lang="en-US" dirty="0"/>
              <a:t>First higher prioritized work will be taken into consideration. Work items added may be reprioritized or removed from items stack any time.</a:t>
            </a:r>
          </a:p>
          <a:p>
            <a:r>
              <a:rPr lang="en-US" dirty="0"/>
              <a:t>The team discusses how they are going to implement each requirement. Modeling is used for this purpose.</a:t>
            </a:r>
          </a:p>
          <a:p>
            <a:r>
              <a:rPr lang="en-US" dirty="0"/>
              <a:t>Modeling analysis and design is done for each requirement which is going to implement for that iteration.</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10324349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b="1" dirty="0"/>
              <a:t>Model storming:</a:t>
            </a:r>
          </a:p>
          <a:p>
            <a:pPr marL="0" indent="0">
              <a:buNone/>
            </a:pPr>
            <a:r>
              <a:rPr lang="en-US" dirty="0"/>
              <a:t>This is also known as Just in time Modeling.</a:t>
            </a:r>
          </a:p>
          <a:p>
            <a:r>
              <a:rPr lang="en-US" dirty="0"/>
              <a:t>Here modeling session involves a team of 2/3 members who discuss issues on paper or whiteboard.</a:t>
            </a:r>
          </a:p>
          <a:p>
            <a:r>
              <a:rPr lang="en-US" dirty="0"/>
              <a:t>One team member will ask another to model with them. This modeling session will take approximately 5 to 10 minutes. Where team members gather together to share whiteboard/paper.</a:t>
            </a:r>
          </a:p>
          <a:p>
            <a:r>
              <a:rPr lang="en-US" dirty="0"/>
              <a:t>They explore issues until they don't find the main cause of the problem. Just in time, if one team member identifies the issue which he/she wants to resolve then he/she will take quick help of other team members.</a:t>
            </a:r>
          </a:p>
          <a:p>
            <a:r>
              <a:rPr lang="en-US" dirty="0"/>
              <a:t>Other group members then explore the issue and then everyone continues on as before. It is also called as stand-up modeling or customer QA sessions.</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16741123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Test Driven Development (TDD).</a:t>
            </a:r>
            <a:endParaRPr lang="en-US" dirty="0"/>
          </a:p>
          <a:p>
            <a:r>
              <a:rPr lang="en-US" dirty="0"/>
              <a:t>It promotes confirmatory testing of your application code and detailed specification.</a:t>
            </a:r>
          </a:p>
          <a:p>
            <a:r>
              <a:rPr lang="en-US" dirty="0"/>
              <a:t>Both acceptance test (detailed requirements) and developer tests (unit test) are inputs for TDD.</a:t>
            </a:r>
          </a:p>
          <a:p>
            <a:r>
              <a:rPr lang="en-US" dirty="0"/>
              <a:t>TDD makes the code simpler and clear. It allows the developer to maintain less documentation.</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2928414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Reviews.</a:t>
            </a:r>
            <a:endParaRPr lang="en-US" dirty="0"/>
          </a:p>
          <a:p>
            <a:r>
              <a:rPr lang="en-US" dirty="0"/>
              <a:t>This is optional. It includes code inspections and model reviews.</a:t>
            </a:r>
          </a:p>
          <a:p>
            <a:r>
              <a:rPr lang="en-US" dirty="0"/>
              <a:t>This can be done for each iteration or for the whole project.</a:t>
            </a:r>
          </a:p>
          <a:p>
            <a:r>
              <a:rPr lang="en-US" dirty="0"/>
              <a:t>This is a good option to give feedback for the project.</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8444149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br>
              <a:rPr lang="en-IN" dirty="0"/>
            </a:br>
            <a:br>
              <a:rPr lang="en-IN" dirty="0"/>
            </a:br>
            <a:br>
              <a:rPr lang="en-IN" dirty="0"/>
            </a:br>
            <a:br>
              <a:rPr lang="en-IN" dirty="0"/>
            </a:br>
            <a:br>
              <a:rPr lang="en-IN" dirty="0"/>
            </a:br>
            <a:br>
              <a:rPr lang="en-IN" dirty="0"/>
            </a:br>
            <a:r>
              <a:rPr lang="en-IN" dirty="0"/>
              <a:t>TDD vs AMDD</a:t>
            </a:r>
          </a:p>
        </p:txBody>
      </p:sp>
      <p:graphicFrame>
        <p:nvGraphicFramePr>
          <p:cNvPr id="4" name="Table 3"/>
          <p:cNvGraphicFramePr>
            <a:graphicFrameLocks noGrp="1"/>
          </p:cNvGraphicFramePr>
          <p:nvPr/>
        </p:nvGraphicFramePr>
        <p:xfrm>
          <a:off x="685797" y="1338044"/>
          <a:ext cx="8077202" cy="4843558"/>
        </p:xfrm>
        <a:graphic>
          <a:graphicData uri="http://schemas.openxmlformats.org/drawingml/2006/table">
            <a:tbl>
              <a:tblPr/>
              <a:tblGrid>
                <a:gridCol w="4038601">
                  <a:extLst>
                    <a:ext uri="{9D8B030D-6E8A-4147-A177-3AD203B41FA5}">
                      <a16:colId xmlns:a16="http://schemas.microsoft.com/office/drawing/2014/main" val="20000"/>
                    </a:ext>
                  </a:extLst>
                </a:gridCol>
                <a:gridCol w="4038601">
                  <a:extLst>
                    <a:ext uri="{9D8B030D-6E8A-4147-A177-3AD203B41FA5}">
                      <a16:colId xmlns:a16="http://schemas.microsoft.com/office/drawing/2014/main" val="20001"/>
                    </a:ext>
                  </a:extLst>
                </a:gridCol>
              </a:tblGrid>
              <a:tr h="323285">
                <a:tc>
                  <a:txBody>
                    <a:bodyPr/>
                    <a:lstStyle/>
                    <a:p>
                      <a:pPr algn="l" fontAlgn="t"/>
                      <a:r>
                        <a:rPr lang="en-IN" sz="1500" b="1">
                          <a:effectLst/>
                        </a:rPr>
                        <a:t>TDD</a:t>
                      </a:r>
                      <a:endParaRPr lang="en-IN" sz="1500">
                        <a:effectLst/>
                      </a:endParaRPr>
                    </a:p>
                  </a:txBody>
                  <a:tcPr marL="49736" marR="49736" marT="49736" marB="49736">
                    <a:lnL w="12700" cap="flat" cmpd="sng" algn="ctr">
                      <a:solidFill>
                        <a:srgbClr val="D0BE50"/>
                      </a:solidFill>
                      <a:prstDash val="solid"/>
                      <a:round/>
                      <a:headEnd type="none" w="med" len="med"/>
                      <a:tailEnd type="none" w="med" len="med"/>
                    </a:lnL>
                    <a:lnR w="12700" cap="flat" cmpd="sng" algn="ctr">
                      <a:solidFill>
                        <a:srgbClr val="1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500" b="1">
                          <a:effectLst/>
                        </a:rPr>
                        <a:t>AMDD</a:t>
                      </a:r>
                      <a:endParaRPr lang="en-IN" sz="1500">
                        <a:effectLst/>
                      </a:endParaRPr>
                    </a:p>
                  </a:txBody>
                  <a:tcPr marL="49736" marR="49736" marT="49736" marB="49736">
                    <a:lnL w="12700" cap="flat" cmpd="sng" algn="ctr">
                      <a:solidFill>
                        <a:srgbClr val="10BE50"/>
                      </a:solidFill>
                      <a:prstDash val="solid"/>
                      <a:round/>
                      <a:headEnd type="none" w="med" len="med"/>
                      <a:tailEnd type="none" w="med" len="med"/>
                    </a:lnL>
                    <a:lnR w="12700" cap="flat" cmpd="sng" algn="ctr">
                      <a:solidFill>
                        <a:srgbClr val="F0BA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47098">
                <a:tc>
                  <a:txBody>
                    <a:bodyPr/>
                    <a:lstStyle/>
                    <a:p>
                      <a:pPr algn="l" fontAlgn="t">
                        <a:buFont typeface="Arial" panose="020B0604020202020204" pitchFamily="34" charset="0"/>
                        <a:buChar char="•"/>
                      </a:pPr>
                      <a:r>
                        <a:rPr lang="en-US" sz="1500">
                          <a:effectLst/>
                        </a:rPr>
                        <a:t>TDD shortens the programming feedback loop</a:t>
                      </a:r>
                    </a:p>
                  </a:txBody>
                  <a:tcPr marL="49736" marR="49736" marT="49736" marB="49736">
                    <a:lnL w="12700" cap="flat" cmpd="sng" algn="ctr">
                      <a:solidFill>
                        <a:srgbClr val="70BB50"/>
                      </a:solidFill>
                      <a:prstDash val="solid"/>
                      <a:round/>
                      <a:headEnd type="none" w="med" len="med"/>
                      <a:tailEnd type="none" w="med" len="med"/>
                    </a:lnL>
                    <a:lnR w="12700" cap="flat" cmpd="sng" algn="ctr">
                      <a:solidFill>
                        <a:srgbClr val="9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buFont typeface="Arial" panose="020B0604020202020204" pitchFamily="34" charset="0"/>
                        <a:buChar char="•"/>
                      </a:pPr>
                      <a:r>
                        <a:rPr lang="en-US" sz="1500">
                          <a:effectLst/>
                        </a:rPr>
                        <a:t>AMDD shortens modeling feedback loop.</a:t>
                      </a:r>
                    </a:p>
                  </a:txBody>
                  <a:tcPr marL="49736" marR="49736" marT="49736" marB="49736">
                    <a:lnL w="12700" cap="flat" cmpd="sng" algn="ctr">
                      <a:solidFill>
                        <a:srgbClr val="90BE50"/>
                      </a:solidFill>
                      <a:prstDash val="solid"/>
                      <a:round/>
                      <a:headEnd type="none" w="med" len="med"/>
                      <a:tailEnd type="none" w="med" len="med"/>
                    </a:lnL>
                    <a:lnR w="12700" cap="flat" cmpd="sng" algn="ctr">
                      <a:solidFill>
                        <a:srgbClr val="F0BD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7098">
                <a:tc>
                  <a:txBody>
                    <a:bodyPr/>
                    <a:lstStyle/>
                    <a:p>
                      <a:pPr algn="l" fontAlgn="t">
                        <a:buFont typeface="Arial" panose="020B0604020202020204" pitchFamily="34" charset="0"/>
                        <a:buChar char="•"/>
                      </a:pPr>
                      <a:r>
                        <a:rPr lang="en-IN" sz="1500">
                          <a:effectLst/>
                        </a:rPr>
                        <a:t>TDD is detailed specification</a:t>
                      </a:r>
                    </a:p>
                  </a:txBody>
                  <a:tcPr marL="49736" marR="49736" marT="49736" marB="49736">
                    <a:lnL w="12700" cap="flat" cmpd="sng" algn="ctr">
                      <a:solidFill>
                        <a:srgbClr val="70BB50"/>
                      </a:solidFill>
                      <a:prstDash val="solid"/>
                      <a:round/>
                      <a:headEnd type="none" w="med" len="med"/>
                      <a:tailEnd type="none" w="med" len="med"/>
                    </a:lnL>
                    <a:lnR w="12700" cap="flat" cmpd="sng" algn="ctr">
                      <a:solidFill>
                        <a:srgbClr val="1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buFont typeface="Arial" panose="020B0604020202020204" pitchFamily="34" charset="0"/>
                        <a:buChar char="•"/>
                      </a:pPr>
                      <a:r>
                        <a:rPr lang="en-US" sz="1500">
                          <a:effectLst/>
                        </a:rPr>
                        <a:t>AMDD works for bigger issues</a:t>
                      </a:r>
                    </a:p>
                  </a:txBody>
                  <a:tcPr marL="49736" marR="49736" marT="49736" marB="49736">
                    <a:lnL w="12700" cap="flat" cmpd="sng" algn="ctr">
                      <a:solidFill>
                        <a:srgbClr val="10BE50"/>
                      </a:solidFill>
                      <a:prstDash val="solid"/>
                      <a:round/>
                      <a:headEnd type="none" w="med" len="med"/>
                      <a:tailEnd type="none" w="med" len="med"/>
                    </a:lnL>
                    <a:lnR w="12700" cap="flat" cmpd="sng" algn="ctr">
                      <a:solidFill>
                        <a:srgbClr val="F0BD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770911">
                <a:tc>
                  <a:txBody>
                    <a:bodyPr/>
                    <a:lstStyle/>
                    <a:p>
                      <a:pPr algn="l" fontAlgn="t">
                        <a:buFont typeface="Arial" panose="020B0604020202020204" pitchFamily="34" charset="0"/>
                        <a:buChar char="•"/>
                      </a:pPr>
                      <a:r>
                        <a:rPr lang="en-US" sz="1500">
                          <a:effectLst/>
                        </a:rPr>
                        <a:t>TDD promotes the development of high-quality code</a:t>
                      </a:r>
                    </a:p>
                  </a:txBody>
                  <a:tcPr marL="49736" marR="49736" marT="49736" marB="49736">
                    <a:lnL w="12700" cap="flat" cmpd="sng" algn="ctr">
                      <a:solidFill>
                        <a:srgbClr val="90BB50"/>
                      </a:solidFill>
                      <a:prstDash val="solid"/>
                      <a:round/>
                      <a:headEnd type="none" w="med" len="med"/>
                      <a:tailEnd type="none" w="med" len="med"/>
                    </a:lnL>
                    <a:lnR w="12700" cap="flat" cmpd="sng" algn="ctr">
                      <a:solidFill>
                        <a:srgbClr val="30BC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buFont typeface="Arial" panose="020B0604020202020204" pitchFamily="34" charset="0"/>
                        <a:buChar char="•"/>
                      </a:pPr>
                      <a:r>
                        <a:rPr lang="en-US" sz="1500">
                          <a:effectLst/>
                        </a:rPr>
                        <a:t>AMDD promotes high-quality communication with stakeholders and developers.</a:t>
                      </a:r>
                    </a:p>
                  </a:txBody>
                  <a:tcPr marL="49736" marR="49736" marT="49736" marB="49736">
                    <a:lnL w="12700" cap="flat" cmpd="sng" algn="ctr">
                      <a:solidFill>
                        <a:srgbClr val="30BC50"/>
                      </a:solidFill>
                      <a:prstDash val="solid"/>
                      <a:round/>
                      <a:headEnd type="none" w="med" len="med"/>
                      <a:tailEnd type="none" w="med" len="med"/>
                    </a:lnL>
                    <a:lnR w="12700" cap="flat" cmpd="sng" algn="ctr">
                      <a:solidFill>
                        <a:srgbClr val="10BF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70911">
                <a:tc>
                  <a:txBody>
                    <a:bodyPr/>
                    <a:lstStyle/>
                    <a:p>
                      <a:pPr algn="l" fontAlgn="t">
                        <a:buFont typeface="Arial" panose="020B0604020202020204" pitchFamily="34" charset="0"/>
                        <a:buChar char="•"/>
                      </a:pPr>
                      <a:r>
                        <a:rPr lang="en-IN" sz="1500">
                          <a:effectLst/>
                        </a:rPr>
                        <a:t>TDD speaks to programmers</a:t>
                      </a:r>
                    </a:p>
                  </a:txBody>
                  <a:tcPr marL="49736" marR="49736" marT="49736" marB="49736">
                    <a:lnL w="12700" cap="flat" cmpd="sng" algn="ctr">
                      <a:solidFill>
                        <a:srgbClr val="D0BE50"/>
                      </a:solidFill>
                      <a:prstDash val="solid"/>
                      <a:round/>
                      <a:headEnd type="none" w="med" len="med"/>
                      <a:tailEnd type="none" w="med" len="med"/>
                    </a:lnL>
                    <a:lnR w="12700" cap="flat" cmpd="sng" algn="ctr">
                      <a:solidFill>
                        <a:srgbClr val="F0BA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buFont typeface="Arial" panose="020B0604020202020204" pitchFamily="34" charset="0"/>
                        <a:buChar char="•"/>
                      </a:pPr>
                      <a:r>
                        <a:rPr lang="en-US" sz="1500">
                          <a:effectLst/>
                        </a:rPr>
                        <a:t>AMDD talks to business analyst, stakeholders, and data professionals.</a:t>
                      </a:r>
                    </a:p>
                  </a:txBody>
                  <a:tcPr marL="49736" marR="49736" marT="49736" marB="49736">
                    <a:lnL w="12700" cap="flat" cmpd="sng" algn="ctr">
                      <a:solidFill>
                        <a:srgbClr val="F0BA50"/>
                      </a:solidFill>
                      <a:prstDash val="solid"/>
                      <a:round/>
                      <a:headEnd type="none" w="med" len="med"/>
                      <a:tailEnd type="none" w="med" len="med"/>
                    </a:lnL>
                    <a:lnR w="12700" cap="flat" cmpd="sng" algn="ctr">
                      <a:solidFill>
                        <a:srgbClr val="D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323285">
                <a:tc>
                  <a:txBody>
                    <a:bodyPr/>
                    <a:lstStyle/>
                    <a:p>
                      <a:pPr algn="l" fontAlgn="t">
                        <a:buFont typeface="Arial" panose="020B0604020202020204" pitchFamily="34" charset="0"/>
                        <a:buChar char="•"/>
                      </a:pPr>
                      <a:r>
                        <a:rPr lang="en-IN" sz="1500">
                          <a:effectLst/>
                        </a:rPr>
                        <a:t>TDD non-visually oriented</a:t>
                      </a:r>
                    </a:p>
                  </a:txBody>
                  <a:tcPr marL="49736" marR="49736" marT="49736" marB="49736">
                    <a:lnL w="12700" cap="flat" cmpd="sng" algn="ctr">
                      <a:solidFill>
                        <a:srgbClr val="70BB50"/>
                      </a:solidFill>
                      <a:prstDash val="solid"/>
                      <a:round/>
                      <a:headEnd type="none" w="med" len="med"/>
                      <a:tailEnd type="none" w="med" len="med"/>
                    </a:lnL>
                    <a:lnR w="12700" cap="flat" cmpd="sng" algn="ctr">
                      <a:solidFill>
                        <a:srgbClr val="9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buFont typeface="Arial" panose="020B0604020202020204" pitchFamily="34" charset="0"/>
                        <a:buChar char="•"/>
                      </a:pPr>
                      <a:r>
                        <a:rPr lang="en-IN" sz="1500">
                          <a:effectLst/>
                        </a:rPr>
                        <a:t>AMDD visually oriented</a:t>
                      </a:r>
                    </a:p>
                  </a:txBody>
                  <a:tcPr marL="49736" marR="49736" marT="49736" marB="49736">
                    <a:lnL w="12700" cap="flat" cmpd="sng" algn="ctr">
                      <a:solidFill>
                        <a:srgbClr val="90BE50"/>
                      </a:solidFill>
                      <a:prstDash val="solid"/>
                      <a:round/>
                      <a:headEnd type="none" w="med" len="med"/>
                      <a:tailEnd type="none" w="med" len="med"/>
                    </a:lnL>
                    <a:lnR w="12700" cap="flat" cmpd="sng" algn="ctr">
                      <a:solidFill>
                        <a:srgbClr val="F0BA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994724">
                <a:tc>
                  <a:txBody>
                    <a:bodyPr/>
                    <a:lstStyle/>
                    <a:p>
                      <a:pPr algn="l" fontAlgn="t">
                        <a:buFont typeface="Arial" panose="020B0604020202020204" pitchFamily="34" charset="0"/>
                        <a:buChar char="•"/>
                      </a:pPr>
                      <a:r>
                        <a:rPr lang="en-US" sz="1500">
                          <a:effectLst/>
                        </a:rPr>
                        <a:t>TDD has limited scope to software works</a:t>
                      </a:r>
                    </a:p>
                  </a:txBody>
                  <a:tcPr marL="49736" marR="49736" marT="49736" marB="49736">
                    <a:lnL w="12700" cap="flat" cmpd="sng" algn="ctr">
                      <a:solidFill>
                        <a:srgbClr val="90BB50"/>
                      </a:solidFill>
                      <a:prstDash val="solid"/>
                      <a:round/>
                      <a:headEnd type="none" w="med" len="med"/>
                      <a:tailEnd type="none" w="med" len="med"/>
                    </a:lnL>
                    <a:lnR w="12700" cap="flat" cmpd="sng" algn="ctr">
                      <a:solidFill>
                        <a:srgbClr val="10BF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buFont typeface="Arial" panose="020B0604020202020204" pitchFamily="34" charset="0"/>
                        <a:buChar char="•"/>
                      </a:pPr>
                      <a:r>
                        <a:rPr lang="en-US" sz="1500">
                          <a:effectLst/>
                        </a:rPr>
                        <a:t>AMDD has a broad scope including stakeholders. It involves working towards a common understanding</a:t>
                      </a:r>
                    </a:p>
                  </a:txBody>
                  <a:tcPr marL="49736" marR="49736" marT="49736" marB="49736">
                    <a:lnL w="12700" cap="flat" cmpd="sng" algn="ctr">
                      <a:solidFill>
                        <a:srgbClr val="10BF50"/>
                      </a:solidFill>
                      <a:prstDash val="solid"/>
                      <a:round/>
                      <a:headEnd type="none" w="med" len="med"/>
                      <a:tailEnd type="none" w="med" len="med"/>
                    </a:lnL>
                    <a:lnR w="12700" cap="flat" cmpd="sng" algn="ctr">
                      <a:solidFill>
                        <a:srgbClr val="F0BD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547098">
                <a:tc>
                  <a:txBody>
                    <a:bodyPr/>
                    <a:lstStyle/>
                    <a:p>
                      <a:pPr algn="l" fontAlgn="t">
                        <a:buFont typeface="Arial" panose="020B0604020202020204" pitchFamily="34" charset="0"/>
                        <a:buChar char="•"/>
                      </a:pPr>
                      <a:r>
                        <a:rPr lang="en-IN" sz="1500">
                          <a:effectLst/>
                        </a:rPr>
                        <a:t>Both support evolutionary development</a:t>
                      </a:r>
                    </a:p>
                  </a:txBody>
                  <a:tcPr marL="49736" marR="49736" marT="49736" marB="49736">
                    <a:lnL w="12700" cap="flat" cmpd="sng" algn="ctr">
                      <a:solidFill>
                        <a:srgbClr val="F0BA50"/>
                      </a:solidFill>
                      <a:prstDash val="solid"/>
                      <a:round/>
                      <a:headEnd type="none" w="med" len="med"/>
                      <a:tailEnd type="none" w="med" len="med"/>
                    </a:lnL>
                    <a:lnR w="12700" cap="flat" cmpd="sng" algn="ctr">
                      <a:solidFill>
                        <a:srgbClr val="90BB50"/>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F0BD50"/>
                      </a:solidFill>
                      <a:prstDash val="solid"/>
                      <a:round/>
                      <a:headEnd type="none" w="med" len="med"/>
                      <a:tailEnd type="none" w="med" len="med"/>
                    </a:lnB>
                    <a:solidFill>
                      <a:srgbClr val="FFFFFF"/>
                    </a:solidFill>
                  </a:tcPr>
                </a:tc>
                <a:tc>
                  <a:txBody>
                    <a:bodyPr/>
                    <a:lstStyle/>
                    <a:p>
                      <a:pPr algn="l" fontAlgn="t"/>
                      <a:r>
                        <a:rPr lang="en-IN" sz="1500" b="1" dirty="0">
                          <a:effectLst/>
                        </a:rPr>
                        <a:t>--------------------------------------------</a:t>
                      </a:r>
                      <a:endParaRPr lang="en-IN" sz="1500" dirty="0">
                        <a:effectLst/>
                      </a:endParaRPr>
                    </a:p>
                  </a:txBody>
                  <a:tcPr marL="49736" marR="49736" marT="49736" marB="49736">
                    <a:lnL w="12700" cap="flat" cmpd="sng" algn="ctr">
                      <a:solidFill>
                        <a:srgbClr val="90BB50"/>
                      </a:solidFill>
                      <a:prstDash val="solid"/>
                      <a:round/>
                      <a:headEnd type="none" w="med" len="med"/>
                      <a:tailEnd type="none" w="med" len="med"/>
                    </a:lnL>
                    <a:lnR w="12700" cap="flat" cmpd="sng" algn="ctr">
                      <a:solidFill>
                        <a:srgbClr val="F0BA50"/>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70BB5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601135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How Do I Adopt TDD</a:t>
            </a:r>
          </a:p>
        </p:txBody>
      </p:sp>
      <p:pic>
        <p:nvPicPr>
          <p:cNvPr id="2" name="Picture 1"/>
          <p:cNvPicPr>
            <a:picLocks noChangeAspect="1"/>
          </p:cNvPicPr>
          <p:nvPr/>
        </p:nvPicPr>
        <p:blipFill>
          <a:blip r:embed="rId2"/>
          <a:stretch>
            <a:fillRect/>
          </a:stretch>
        </p:blipFill>
        <p:spPr>
          <a:xfrm>
            <a:off x="914400" y="1600200"/>
            <a:ext cx="7635969" cy="4151634"/>
          </a:xfrm>
          <a:prstGeom prst="rect">
            <a:avLst/>
          </a:prstGeom>
        </p:spPr>
      </p:pic>
    </p:spTree>
    <p:extLst>
      <p:ext uri="{BB962C8B-B14F-4D97-AF65-F5344CB8AC3E}">
        <p14:creationId xmlns:p14="http://schemas.microsoft.com/office/powerpoint/2010/main" val="12317558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The developer also notices that when they return to some code that they haven't seen for a while, the tests serve to document how </a:t>
            </a:r>
            <a:r>
              <a:rPr lang="en-IN" dirty="0"/>
              <a:t>the code works.</a:t>
            </a:r>
          </a:p>
          <a:p>
            <a:r>
              <a:rPr lang="en-US" b="1" dirty="0"/>
              <a:t>A point of revelation occurs when the developer realizes that writing tests in this way helps them to "discover" the API to their code. TDD has now become a design process.</a:t>
            </a:r>
          </a:p>
          <a:p>
            <a:r>
              <a:rPr lang="en-US" dirty="0"/>
              <a:t>Expertise in TDD begins to be drawn at the point where the developer realizes that TDD is not about testing, it is about defining </a:t>
            </a:r>
            <a:r>
              <a:rPr lang="en-IN" dirty="0" err="1"/>
              <a:t>behavior</a:t>
            </a:r>
            <a:r>
              <a:rPr lang="en-IN" dirty="0"/>
              <a:t>.</a:t>
            </a:r>
          </a:p>
          <a:p>
            <a:r>
              <a:rPr lang="en-US" dirty="0"/>
              <a:t>Behavior is about the interactions between components of the system and so the use of mocking is a fundamental to advanced </a:t>
            </a:r>
            <a:r>
              <a:rPr lang="en-IN" dirty="0"/>
              <a:t>TDD.</a:t>
            </a:r>
          </a:p>
        </p:txBody>
      </p:sp>
      <p:sp>
        <p:nvSpPr>
          <p:cNvPr id="3" name="Title 2"/>
          <p:cNvSpPr>
            <a:spLocks noGrp="1"/>
          </p:cNvSpPr>
          <p:nvPr>
            <p:ph type="title"/>
          </p:nvPr>
        </p:nvSpPr>
        <p:spPr/>
        <p:txBody>
          <a:bodyPr/>
          <a:lstStyle/>
          <a:p>
            <a:r>
              <a:rPr lang="en-IN" dirty="0"/>
              <a:t>Adoption Stages</a:t>
            </a:r>
          </a:p>
        </p:txBody>
      </p:sp>
    </p:spTree>
    <p:extLst>
      <p:ext uri="{BB962C8B-B14F-4D97-AF65-F5344CB8AC3E}">
        <p14:creationId xmlns:p14="http://schemas.microsoft.com/office/powerpoint/2010/main" val="3799512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1. The developer starts writing unit tests around their code using a test framework like JUnit or </a:t>
            </a:r>
            <a:r>
              <a:rPr lang="en-US" dirty="0" err="1"/>
              <a:t>TestNG</a:t>
            </a:r>
            <a:r>
              <a:rPr lang="en-US" dirty="0"/>
              <a:t>.</a:t>
            </a:r>
          </a:p>
          <a:p>
            <a:r>
              <a:rPr lang="en-US" dirty="0"/>
              <a:t>2. As the body of tests increases the developer begins to enjoy a strongly increased sense of confidence in their work.</a:t>
            </a:r>
          </a:p>
          <a:p>
            <a:r>
              <a:rPr lang="en-US" dirty="0"/>
              <a:t>3. At some point the developer has the insight (or are shown) that writing the tests before writing the code, helps them focus on only writing the code that they need.</a:t>
            </a:r>
            <a:endParaRPr lang="en-IN" dirty="0"/>
          </a:p>
        </p:txBody>
      </p:sp>
      <p:sp>
        <p:nvSpPr>
          <p:cNvPr id="3" name="Title 2"/>
          <p:cNvSpPr>
            <a:spLocks noGrp="1"/>
          </p:cNvSpPr>
          <p:nvPr>
            <p:ph type="title"/>
          </p:nvPr>
        </p:nvSpPr>
        <p:spPr/>
        <p:txBody>
          <a:bodyPr/>
          <a:lstStyle/>
          <a:p>
            <a:r>
              <a:rPr lang="en-IN" dirty="0"/>
              <a:t>Adoption Stages</a:t>
            </a:r>
          </a:p>
        </p:txBody>
      </p:sp>
    </p:spTree>
    <p:extLst>
      <p:ext uri="{BB962C8B-B14F-4D97-AF65-F5344CB8AC3E}">
        <p14:creationId xmlns:p14="http://schemas.microsoft.com/office/powerpoint/2010/main" val="680088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Time of running and manually testing your application - </a:t>
            </a:r>
            <a:r>
              <a:rPr lang="en-US" dirty="0"/>
              <a:t>measure the time it takes to run your application and test it manually. With TDD it will decrease.</a:t>
            </a:r>
            <a:endParaRPr lang="en-US" b="1" dirty="0"/>
          </a:p>
          <a:p>
            <a:r>
              <a:rPr lang="en-IN" b="1" dirty="0"/>
              <a:t>Object-oriented design quality</a:t>
            </a:r>
          </a:p>
          <a:p>
            <a:pPr lvl="1"/>
            <a:r>
              <a:rPr lang="en-US" dirty="0"/>
              <a:t>Cohesion (increase)</a:t>
            </a:r>
          </a:p>
          <a:p>
            <a:pPr lvl="1"/>
            <a:r>
              <a:rPr lang="en-US" dirty="0"/>
              <a:t>Method’s length (decrease)</a:t>
            </a:r>
          </a:p>
          <a:p>
            <a:pPr lvl="1"/>
            <a:r>
              <a:rPr lang="en-US" dirty="0" err="1"/>
              <a:t>Cyclomatic</a:t>
            </a:r>
            <a:r>
              <a:rPr lang="en-US" dirty="0"/>
              <a:t> complexity (decrease)</a:t>
            </a:r>
          </a:p>
          <a:p>
            <a:pPr lvl="1"/>
            <a:r>
              <a:rPr lang="en-US" dirty="0"/>
              <a:t>install Sonar or another tool for static code analysis. Observe key design metrics.</a:t>
            </a:r>
          </a:p>
          <a:p>
            <a:endParaRPr lang="en-IN" b="1" dirty="0"/>
          </a:p>
          <a:p>
            <a:endParaRPr lang="en-US" b="1" dirty="0"/>
          </a:p>
        </p:txBody>
      </p:sp>
      <p:sp>
        <p:nvSpPr>
          <p:cNvPr id="3" name="Title 2"/>
          <p:cNvSpPr>
            <a:spLocks noGrp="1"/>
          </p:cNvSpPr>
          <p:nvPr>
            <p:ph type="title"/>
          </p:nvPr>
        </p:nvSpPr>
        <p:spPr/>
        <p:txBody>
          <a:bodyPr/>
          <a:lstStyle/>
          <a:p>
            <a:r>
              <a:rPr lang="en-IN" dirty="0"/>
              <a:t>Measuring and Monitoring Adoption</a:t>
            </a:r>
          </a:p>
        </p:txBody>
      </p:sp>
    </p:spTree>
    <p:extLst>
      <p:ext uri="{BB962C8B-B14F-4D97-AF65-F5344CB8AC3E}">
        <p14:creationId xmlns:p14="http://schemas.microsoft.com/office/powerpoint/2010/main" val="1582116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867275"/>
          </a:xfrm>
        </p:spPr>
        <p:txBody>
          <a:bodyPr>
            <a:normAutofit/>
          </a:bodyPr>
          <a:lstStyle/>
          <a:p>
            <a:r>
              <a:rPr lang="en-IN" b="1" dirty="0"/>
              <a:t>Code coverage</a:t>
            </a:r>
          </a:p>
          <a:p>
            <a:r>
              <a:rPr lang="en-US" dirty="0"/>
              <a:t>This metric defines the percentage of your production code that is exercised (run) by the tests. With TDD you can expect it to increase, of course.</a:t>
            </a:r>
          </a:p>
          <a:p>
            <a:pPr marL="0" indent="0">
              <a:buNone/>
            </a:pPr>
            <a:br>
              <a:rPr lang="en-US" dirty="0"/>
            </a:br>
            <a:endParaRPr lang="en-IN" b="1" dirty="0"/>
          </a:p>
          <a:p>
            <a:endParaRPr lang="en-US" b="1" dirty="0"/>
          </a:p>
          <a:p>
            <a:r>
              <a:rPr lang="en-US" dirty="0"/>
              <a:t>monitor Code Coverage for new code. Expect it to rise after adopting TDD.</a:t>
            </a:r>
          </a:p>
          <a:p>
            <a:endParaRPr lang="en-US" b="1" dirty="0"/>
          </a:p>
        </p:txBody>
      </p:sp>
      <p:sp>
        <p:nvSpPr>
          <p:cNvPr id="3" name="Title 2"/>
          <p:cNvSpPr>
            <a:spLocks noGrp="1"/>
          </p:cNvSpPr>
          <p:nvPr>
            <p:ph type="title"/>
          </p:nvPr>
        </p:nvSpPr>
        <p:spPr/>
        <p:txBody>
          <a:bodyPr/>
          <a:lstStyle/>
          <a:p>
            <a:r>
              <a:rPr lang="en-IN" dirty="0"/>
              <a:t>Measuring and Monitoring Adoption</a:t>
            </a:r>
          </a:p>
        </p:txBody>
      </p:sp>
      <p:pic>
        <p:nvPicPr>
          <p:cNvPr id="18434" name="Picture 2" descr="https://cdn-images-1.medium.com/max/1000/0*naOnGoapNi9PAU2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429000"/>
            <a:ext cx="2286000" cy="125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621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JUnit 5 = JUnit Platform + JUnit Jupiter + JUnit Vintage</a:t>
            </a:r>
          </a:p>
          <a:p>
            <a:r>
              <a:rPr lang="en-US" dirty="0"/>
              <a:t>The JUnit Platform serves as a foundation for launching testing frameworks on the JVM.</a:t>
            </a:r>
          </a:p>
          <a:p>
            <a:r>
              <a:rPr lang="en-US" dirty="0"/>
              <a:t>It also defines the </a:t>
            </a:r>
            <a:r>
              <a:rPr lang="en-US" dirty="0" err="1"/>
              <a:t>TestEngine</a:t>
            </a:r>
            <a:r>
              <a:rPr lang="en-US" dirty="0"/>
              <a:t> API for developing a testing framework that runs on the platform. </a:t>
            </a:r>
          </a:p>
          <a:p>
            <a:r>
              <a:rPr lang="en-US" dirty="0"/>
              <a:t>JUnit Jupiter is the combination of the new programming model and extension model for writing tests and extensions in JUnit 5. </a:t>
            </a:r>
          </a:p>
          <a:p>
            <a:r>
              <a:rPr lang="en-US" dirty="0"/>
              <a:t>The Jupiter sub-project provides a </a:t>
            </a:r>
            <a:r>
              <a:rPr lang="en-US" dirty="0" err="1"/>
              <a:t>TestEngine</a:t>
            </a:r>
            <a:r>
              <a:rPr lang="en-US" dirty="0"/>
              <a:t> for running Jupiter based tests on the platform.</a:t>
            </a:r>
            <a:endParaRPr lang="en-IN" dirty="0"/>
          </a:p>
        </p:txBody>
      </p:sp>
      <p:sp>
        <p:nvSpPr>
          <p:cNvPr id="3" name="Title 2"/>
          <p:cNvSpPr>
            <a:spLocks noGrp="1"/>
          </p:cNvSpPr>
          <p:nvPr>
            <p:ph type="title"/>
          </p:nvPr>
        </p:nvSpPr>
        <p:spPr/>
        <p:txBody>
          <a:bodyPr/>
          <a:lstStyle/>
          <a:p>
            <a:r>
              <a:rPr lang="en-IN" dirty="0"/>
              <a:t>Junit</a:t>
            </a:r>
          </a:p>
        </p:txBody>
      </p:sp>
    </p:spTree>
    <p:extLst>
      <p:ext uri="{BB962C8B-B14F-4D97-AF65-F5344CB8AC3E}">
        <p14:creationId xmlns:p14="http://schemas.microsoft.com/office/powerpoint/2010/main" val="7739152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867275"/>
          </a:xfrm>
        </p:spPr>
        <p:txBody>
          <a:bodyPr>
            <a:normAutofit/>
          </a:bodyPr>
          <a:lstStyle/>
          <a:p>
            <a:r>
              <a:rPr lang="en-IN" b="1" dirty="0"/>
              <a:t>Bug fixing time</a:t>
            </a:r>
          </a:p>
          <a:p>
            <a:pPr lvl="1"/>
            <a:r>
              <a:rPr lang="en-US" b="1" dirty="0"/>
              <a:t>Automated developer tests will catch whole classes of defects. </a:t>
            </a:r>
          </a:p>
          <a:p>
            <a:pPr lvl="1"/>
            <a:r>
              <a:rPr lang="en-US" b="1" dirty="0"/>
              <a:t>You’ll stop wasting time on simple calculation mistakes, rounding errors or simple regression bugs.</a:t>
            </a:r>
          </a:p>
          <a:p>
            <a:pPr lvl="1"/>
            <a:r>
              <a:rPr lang="en-US" b="1" dirty="0"/>
              <a:t> For the whole team, expect a significant reduction of the time spent identifying, tracking and fixing bugs.</a:t>
            </a:r>
          </a:p>
          <a:p>
            <a:pPr lvl="1"/>
            <a:r>
              <a:rPr lang="en-US" b="1" dirty="0"/>
              <a:t>monitor the time your team reports on identifying, managing and fixing defects. Expect it to reduce after adopting TDD.</a:t>
            </a:r>
          </a:p>
          <a:p>
            <a:pPr marL="225425" lvl="1" indent="0">
              <a:buNone/>
            </a:pPr>
            <a:endParaRPr lang="en-IN" b="1" dirty="0"/>
          </a:p>
        </p:txBody>
      </p:sp>
      <p:sp>
        <p:nvSpPr>
          <p:cNvPr id="3" name="Title 2"/>
          <p:cNvSpPr>
            <a:spLocks noGrp="1"/>
          </p:cNvSpPr>
          <p:nvPr>
            <p:ph type="title"/>
          </p:nvPr>
        </p:nvSpPr>
        <p:spPr/>
        <p:txBody>
          <a:bodyPr/>
          <a:lstStyle/>
          <a:p>
            <a:r>
              <a:rPr lang="en-IN" dirty="0"/>
              <a:t>Measuring and Monitoring Adoption</a:t>
            </a:r>
          </a:p>
        </p:txBody>
      </p:sp>
    </p:spTree>
    <p:extLst>
      <p:ext uri="{BB962C8B-B14F-4D97-AF65-F5344CB8AC3E}">
        <p14:creationId xmlns:p14="http://schemas.microsoft.com/office/powerpoint/2010/main" val="23903399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886075"/>
          </a:xfrm>
        </p:spPr>
        <p:txBody>
          <a:bodyPr>
            <a:normAutofit/>
          </a:bodyPr>
          <a:lstStyle/>
          <a:p>
            <a:r>
              <a:rPr lang="en-IN" b="1" dirty="0"/>
              <a:t>Average Lead Time</a:t>
            </a:r>
          </a:p>
          <a:p>
            <a:pPr lvl="1"/>
            <a:r>
              <a:rPr lang="en-US" dirty="0"/>
              <a:t>Lead Time is the time elapsed between starting work on a certain feature and delivering it to production environment.</a:t>
            </a:r>
          </a:p>
          <a:p>
            <a:pPr lvl="1"/>
            <a:r>
              <a:rPr lang="en-US" dirty="0"/>
              <a:t> You can monitor Lead Times for each particular feature or just take the average.</a:t>
            </a:r>
            <a:endParaRPr lang="en-IN" b="1" dirty="0"/>
          </a:p>
        </p:txBody>
      </p:sp>
      <p:sp>
        <p:nvSpPr>
          <p:cNvPr id="3" name="Title 2"/>
          <p:cNvSpPr>
            <a:spLocks noGrp="1"/>
          </p:cNvSpPr>
          <p:nvPr>
            <p:ph type="title"/>
          </p:nvPr>
        </p:nvSpPr>
        <p:spPr/>
        <p:txBody>
          <a:bodyPr/>
          <a:lstStyle/>
          <a:p>
            <a:r>
              <a:rPr lang="en-IN" dirty="0"/>
              <a:t>Measuring and Monitoring Adoption</a:t>
            </a:r>
          </a:p>
        </p:txBody>
      </p:sp>
      <p:pic>
        <p:nvPicPr>
          <p:cNvPr id="19458" name="Picture 2" descr="https://cdn-images-1.medium.com/max/1000/0*hcolsOhnynJzZeK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962400"/>
            <a:ext cx="4876800" cy="2340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3554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4" name="Picture 3"/>
          <p:cNvPicPr>
            <a:picLocks noChangeAspect="1"/>
          </p:cNvPicPr>
          <p:nvPr/>
        </p:nvPicPr>
        <p:blipFill rotWithShape="1">
          <a:blip r:embed="rId2"/>
          <a:srcRect l="12500" t="4074" r="14166" b="18889"/>
          <a:stretch/>
        </p:blipFill>
        <p:spPr>
          <a:xfrm>
            <a:off x="761999" y="1676400"/>
            <a:ext cx="7866185" cy="4648200"/>
          </a:xfrm>
          <a:prstGeom prst="rect">
            <a:avLst/>
          </a:prstGeom>
        </p:spPr>
      </p:pic>
    </p:spTree>
    <p:extLst>
      <p:ext uri="{BB962C8B-B14F-4D97-AF65-F5344CB8AC3E}">
        <p14:creationId xmlns:p14="http://schemas.microsoft.com/office/powerpoint/2010/main" val="15420711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2" name="Picture 1"/>
          <p:cNvPicPr>
            <a:picLocks noChangeAspect="1"/>
          </p:cNvPicPr>
          <p:nvPr/>
        </p:nvPicPr>
        <p:blipFill rotWithShape="1">
          <a:blip r:embed="rId2"/>
          <a:srcRect l="13333" t="2963" r="12500" b="6666"/>
          <a:stretch/>
        </p:blipFill>
        <p:spPr>
          <a:xfrm>
            <a:off x="685800" y="1371599"/>
            <a:ext cx="7315200" cy="5013789"/>
          </a:xfrm>
          <a:prstGeom prst="rect">
            <a:avLst/>
          </a:prstGeom>
        </p:spPr>
      </p:pic>
    </p:spTree>
    <p:extLst>
      <p:ext uri="{BB962C8B-B14F-4D97-AF65-F5344CB8AC3E}">
        <p14:creationId xmlns:p14="http://schemas.microsoft.com/office/powerpoint/2010/main" val="3804974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4" name="Picture 3"/>
          <p:cNvPicPr>
            <a:picLocks noChangeAspect="1"/>
          </p:cNvPicPr>
          <p:nvPr/>
        </p:nvPicPr>
        <p:blipFill rotWithShape="1">
          <a:blip r:embed="rId2"/>
          <a:srcRect l="12500" t="14074" r="12500" b="5926"/>
          <a:stretch/>
        </p:blipFill>
        <p:spPr>
          <a:xfrm>
            <a:off x="609600" y="1600200"/>
            <a:ext cx="7620000" cy="4572000"/>
          </a:xfrm>
          <a:prstGeom prst="rect">
            <a:avLst/>
          </a:prstGeom>
        </p:spPr>
      </p:pic>
      <p:sp>
        <p:nvSpPr>
          <p:cNvPr id="5" name="TextBox 4"/>
          <p:cNvSpPr txBox="1"/>
          <p:nvPr/>
        </p:nvSpPr>
        <p:spPr>
          <a:xfrm>
            <a:off x="3492314" y="562898"/>
            <a:ext cx="2142702" cy="369332"/>
          </a:xfrm>
          <a:prstGeom prst="rect">
            <a:avLst/>
          </a:prstGeom>
          <a:noFill/>
        </p:spPr>
        <p:txBody>
          <a:bodyPr wrap="none" rtlCol="0">
            <a:spAutoFit/>
          </a:bodyPr>
          <a:lstStyle/>
          <a:p>
            <a:r>
              <a:rPr lang="en-IN" dirty="0"/>
              <a:t>Testing Techniques</a:t>
            </a:r>
          </a:p>
        </p:txBody>
      </p:sp>
    </p:spTree>
    <p:extLst>
      <p:ext uri="{BB962C8B-B14F-4D97-AF65-F5344CB8AC3E}">
        <p14:creationId xmlns:p14="http://schemas.microsoft.com/office/powerpoint/2010/main" val="4875747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2" name="Picture 1"/>
          <p:cNvPicPr>
            <a:picLocks noChangeAspect="1"/>
          </p:cNvPicPr>
          <p:nvPr/>
        </p:nvPicPr>
        <p:blipFill rotWithShape="1">
          <a:blip r:embed="rId2"/>
          <a:srcRect l="13333" t="2593" r="13334" b="5556"/>
          <a:stretch/>
        </p:blipFill>
        <p:spPr>
          <a:xfrm>
            <a:off x="1143000" y="1524000"/>
            <a:ext cx="6705600" cy="4724400"/>
          </a:xfrm>
          <a:prstGeom prst="rect">
            <a:avLst/>
          </a:prstGeom>
        </p:spPr>
      </p:pic>
    </p:spTree>
    <p:extLst>
      <p:ext uri="{BB962C8B-B14F-4D97-AF65-F5344CB8AC3E}">
        <p14:creationId xmlns:p14="http://schemas.microsoft.com/office/powerpoint/2010/main" val="18241236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4" name="Picture 3"/>
          <p:cNvPicPr>
            <a:picLocks noChangeAspect="1"/>
          </p:cNvPicPr>
          <p:nvPr/>
        </p:nvPicPr>
        <p:blipFill rotWithShape="1">
          <a:blip r:embed="rId2"/>
          <a:srcRect l="13334" r="12500"/>
          <a:stretch/>
        </p:blipFill>
        <p:spPr>
          <a:xfrm>
            <a:off x="990600" y="1371600"/>
            <a:ext cx="6781801" cy="5143500"/>
          </a:xfrm>
          <a:prstGeom prst="rect">
            <a:avLst/>
          </a:prstGeom>
        </p:spPr>
      </p:pic>
    </p:spTree>
    <p:extLst>
      <p:ext uri="{BB962C8B-B14F-4D97-AF65-F5344CB8AC3E}">
        <p14:creationId xmlns:p14="http://schemas.microsoft.com/office/powerpoint/2010/main" val="44965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2" name="Picture 1"/>
          <p:cNvPicPr>
            <a:picLocks noChangeAspect="1"/>
          </p:cNvPicPr>
          <p:nvPr/>
        </p:nvPicPr>
        <p:blipFill rotWithShape="1">
          <a:blip r:embed="rId2"/>
          <a:srcRect l="12500" r="12500"/>
          <a:stretch/>
        </p:blipFill>
        <p:spPr>
          <a:xfrm>
            <a:off x="990600" y="1371600"/>
            <a:ext cx="6858000" cy="5143500"/>
          </a:xfrm>
          <a:prstGeom prst="rect">
            <a:avLst/>
          </a:prstGeom>
        </p:spPr>
      </p:pic>
    </p:spTree>
    <p:extLst>
      <p:ext uri="{BB962C8B-B14F-4D97-AF65-F5344CB8AC3E}">
        <p14:creationId xmlns:p14="http://schemas.microsoft.com/office/powerpoint/2010/main" val="23852266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4" name="Picture 3"/>
          <p:cNvPicPr>
            <a:picLocks noChangeAspect="1"/>
          </p:cNvPicPr>
          <p:nvPr/>
        </p:nvPicPr>
        <p:blipFill rotWithShape="1">
          <a:blip r:embed="rId2"/>
          <a:srcRect l="12500" r="13334"/>
          <a:stretch/>
        </p:blipFill>
        <p:spPr>
          <a:xfrm>
            <a:off x="914400" y="1371600"/>
            <a:ext cx="7467600" cy="5143500"/>
          </a:xfrm>
          <a:prstGeom prst="rect">
            <a:avLst/>
          </a:prstGeom>
        </p:spPr>
      </p:pic>
    </p:spTree>
    <p:extLst>
      <p:ext uri="{BB962C8B-B14F-4D97-AF65-F5344CB8AC3E}">
        <p14:creationId xmlns:p14="http://schemas.microsoft.com/office/powerpoint/2010/main" val="11336512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2" name="Picture 1"/>
          <p:cNvPicPr>
            <a:picLocks noChangeAspect="1"/>
          </p:cNvPicPr>
          <p:nvPr/>
        </p:nvPicPr>
        <p:blipFill rotWithShape="1">
          <a:blip r:embed="rId2"/>
          <a:srcRect l="12500" r="12501"/>
          <a:stretch/>
        </p:blipFill>
        <p:spPr>
          <a:xfrm>
            <a:off x="838200" y="1295400"/>
            <a:ext cx="6858000" cy="5143500"/>
          </a:xfrm>
          <a:prstGeom prst="rect">
            <a:avLst/>
          </a:prstGeom>
        </p:spPr>
      </p:pic>
    </p:spTree>
    <p:extLst>
      <p:ext uri="{BB962C8B-B14F-4D97-AF65-F5344CB8AC3E}">
        <p14:creationId xmlns:p14="http://schemas.microsoft.com/office/powerpoint/2010/main" val="353114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JUnit Vintage provides a </a:t>
            </a:r>
            <a:r>
              <a:rPr lang="en-US" dirty="0" err="1"/>
              <a:t>TestEngine</a:t>
            </a:r>
            <a:r>
              <a:rPr lang="en-US" dirty="0"/>
              <a:t> for running JUnit 3 and JUnit 4 based tests on the platform.</a:t>
            </a:r>
            <a:endParaRPr lang="en-IN" dirty="0"/>
          </a:p>
        </p:txBody>
      </p:sp>
      <p:sp>
        <p:nvSpPr>
          <p:cNvPr id="3" name="Title 2"/>
          <p:cNvSpPr>
            <a:spLocks noGrp="1"/>
          </p:cNvSpPr>
          <p:nvPr>
            <p:ph type="title"/>
          </p:nvPr>
        </p:nvSpPr>
        <p:spPr/>
        <p:txBody>
          <a:bodyPr/>
          <a:lstStyle/>
          <a:p>
            <a:r>
              <a:rPr lang="en-IN" dirty="0"/>
              <a:t>Junit</a:t>
            </a:r>
          </a:p>
        </p:txBody>
      </p:sp>
    </p:spTree>
    <p:extLst>
      <p:ext uri="{BB962C8B-B14F-4D97-AF65-F5344CB8AC3E}">
        <p14:creationId xmlns:p14="http://schemas.microsoft.com/office/powerpoint/2010/main" val="33616282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4" name="Picture 3"/>
          <p:cNvPicPr>
            <a:picLocks noChangeAspect="1"/>
          </p:cNvPicPr>
          <p:nvPr/>
        </p:nvPicPr>
        <p:blipFill rotWithShape="1">
          <a:blip r:embed="rId2"/>
          <a:srcRect l="12500" t="4075" r="12500" b="7036"/>
          <a:stretch/>
        </p:blipFill>
        <p:spPr>
          <a:xfrm>
            <a:off x="990600" y="1600200"/>
            <a:ext cx="6858000" cy="4572000"/>
          </a:xfrm>
          <a:prstGeom prst="rect">
            <a:avLst/>
          </a:prstGeom>
        </p:spPr>
      </p:pic>
    </p:spTree>
    <p:extLst>
      <p:ext uri="{BB962C8B-B14F-4D97-AF65-F5344CB8AC3E}">
        <p14:creationId xmlns:p14="http://schemas.microsoft.com/office/powerpoint/2010/main" val="33133712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2" name="Picture 1"/>
          <p:cNvPicPr>
            <a:picLocks noChangeAspect="1"/>
          </p:cNvPicPr>
          <p:nvPr/>
        </p:nvPicPr>
        <p:blipFill rotWithShape="1">
          <a:blip r:embed="rId2"/>
          <a:srcRect l="12500" r="12500" b="4298"/>
          <a:stretch/>
        </p:blipFill>
        <p:spPr>
          <a:xfrm>
            <a:off x="1219200" y="1447800"/>
            <a:ext cx="6858000" cy="4922448"/>
          </a:xfrm>
          <a:prstGeom prst="rect">
            <a:avLst/>
          </a:prstGeom>
        </p:spPr>
      </p:pic>
    </p:spTree>
    <p:extLst>
      <p:ext uri="{BB962C8B-B14F-4D97-AF65-F5344CB8AC3E}">
        <p14:creationId xmlns:p14="http://schemas.microsoft.com/office/powerpoint/2010/main" val="25105931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a:t>Good Testing Practices</a:t>
            </a:r>
          </a:p>
        </p:txBody>
      </p:sp>
      <p:sp>
        <p:nvSpPr>
          <p:cNvPr id="4099" name="Rectangle 3"/>
          <p:cNvSpPr>
            <a:spLocks noGrp="1" noChangeArrowheads="1"/>
          </p:cNvSpPr>
          <p:nvPr>
            <p:ph type="body" idx="4294967295"/>
          </p:nvPr>
        </p:nvSpPr>
        <p:spPr>
          <a:xfrm>
            <a:off x="762000" y="1524000"/>
            <a:ext cx="7620000" cy="4114800"/>
          </a:xfrm>
          <a:prstGeom prst="rect">
            <a:avLst/>
          </a:prstGeom>
        </p:spPr>
        <p:txBody>
          <a:bodyPr/>
          <a:lstStyle/>
          <a:p>
            <a:r>
              <a:rPr lang="en-US" altLang="en-US"/>
              <a:t>A good test case is one that has a high probability of detecting an undiscovered defect, not one that shows that the program works correctly</a:t>
            </a:r>
          </a:p>
          <a:p>
            <a:r>
              <a:rPr lang="en-US" altLang="en-US"/>
              <a:t>It is impossible to test your own program</a:t>
            </a:r>
          </a:p>
          <a:p>
            <a:r>
              <a:rPr lang="en-US" altLang="en-US"/>
              <a:t>A necessary part of every test case is a description of the expected result</a:t>
            </a:r>
          </a:p>
        </p:txBody>
      </p:sp>
    </p:spTree>
    <p:extLst>
      <p:ext uri="{BB962C8B-B14F-4D97-AF65-F5344CB8AC3E}">
        <p14:creationId xmlns:p14="http://schemas.microsoft.com/office/powerpoint/2010/main" val="35531688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t>Good Testing Practices (cont’d)</a:t>
            </a:r>
          </a:p>
        </p:txBody>
      </p:sp>
      <p:sp>
        <p:nvSpPr>
          <p:cNvPr id="5123" name="Rectangle 3"/>
          <p:cNvSpPr>
            <a:spLocks noGrp="1" noChangeArrowheads="1"/>
          </p:cNvSpPr>
          <p:nvPr>
            <p:ph type="body" idx="4294967295"/>
          </p:nvPr>
        </p:nvSpPr>
        <p:spPr>
          <a:xfrm>
            <a:off x="609599" y="1600200"/>
            <a:ext cx="7772401" cy="4114800"/>
          </a:xfrm>
          <a:prstGeom prst="rect">
            <a:avLst/>
          </a:prstGeom>
        </p:spPr>
        <p:txBody>
          <a:bodyPr/>
          <a:lstStyle/>
          <a:p>
            <a:pPr>
              <a:lnSpc>
                <a:spcPct val="90000"/>
              </a:lnSpc>
            </a:pPr>
            <a:r>
              <a:rPr lang="en-US" altLang="en-US" dirty="0"/>
              <a:t>Avoid non reproducible or on-the-fly testing</a:t>
            </a:r>
          </a:p>
          <a:p>
            <a:pPr>
              <a:lnSpc>
                <a:spcPct val="90000"/>
              </a:lnSpc>
            </a:pPr>
            <a:r>
              <a:rPr lang="en-US" altLang="en-US" dirty="0"/>
              <a:t>Write test cases for valid as well as invalid input conditions.</a:t>
            </a:r>
          </a:p>
          <a:p>
            <a:pPr>
              <a:lnSpc>
                <a:spcPct val="90000"/>
              </a:lnSpc>
            </a:pPr>
            <a:r>
              <a:rPr lang="en-US" altLang="en-US" dirty="0"/>
              <a:t>Thoroughly inspect the results of each test</a:t>
            </a:r>
          </a:p>
          <a:p>
            <a:pPr>
              <a:lnSpc>
                <a:spcPct val="90000"/>
              </a:lnSpc>
            </a:pPr>
            <a:r>
              <a:rPr lang="en-US" altLang="en-US" dirty="0"/>
              <a:t>As the number of detected defects in a piece of software increases, the probability of the existence of more undetected defects also increases</a:t>
            </a:r>
          </a:p>
        </p:txBody>
      </p:sp>
    </p:spTree>
    <p:extLst>
      <p:ext uri="{BB962C8B-B14F-4D97-AF65-F5344CB8AC3E}">
        <p14:creationId xmlns:p14="http://schemas.microsoft.com/office/powerpoint/2010/main" val="1969058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t>Good Testing Practices (cont’d)</a:t>
            </a:r>
          </a:p>
        </p:txBody>
      </p:sp>
      <p:sp>
        <p:nvSpPr>
          <p:cNvPr id="6147" name="Rectangle 3"/>
          <p:cNvSpPr>
            <a:spLocks noGrp="1" noChangeArrowheads="1"/>
          </p:cNvSpPr>
          <p:nvPr>
            <p:ph type="body" idx="4294967295"/>
          </p:nvPr>
        </p:nvSpPr>
        <p:spPr>
          <a:xfrm>
            <a:off x="381000" y="1676400"/>
            <a:ext cx="8285296" cy="4114800"/>
          </a:xfrm>
          <a:prstGeom prst="rect">
            <a:avLst/>
          </a:prstGeom>
        </p:spPr>
        <p:txBody>
          <a:bodyPr/>
          <a:lstStyle/>
          <a:p>
            <a:r>
              <a:rPr lang="en-US" altLang="en-US" dirty="0"/>
              <a:t>Assign your best people to testing</a:t>
            </a:r>
          </a:p>
          <a:p>
            <a:r>
              <a:rPr lang="en-US" altLang="en-US" dirty="0"/>
              <a:t>Ensure that testability is a key objective in your software design</a:t>
            </a:r>
          </a:p>
          <a:p>
            <a:r>
              <a:rPr lang="en-US" altLang="en-US" dirty="0"/>
              <a:t>Never alter the program to make testing easier</a:t>
            </a:r>
          </a:p>
          <a:p>
            <a:r>
              <a:rPr lang="en-US" altLang="en-US" dirty="0"/>
              <a:t>Testing, like almost every other activity, must start with objectives</a:t>
            </a:r>
          </a:p>
        </p:txBody>
      </p:sp>
    </p:spTree>
    <p:extLst>
      <p:ext uri="{BB962C8B-B14F-4D97-AF65-F5344CB8AC3E}">
        <p14:creationId xmlns:p14="http://schemas.microsoft.com/office/powerpoint/2010/main" val="2093124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t>Levels of Testing</a:t>
            </a:r>
          </a:p>
        </p:txBody>
      </p:sp>
      <p:sp>
        <p:nvSpPr>
          <p:cNvPr id="7171" name="Rectangle 3"/>
          <p:cNvSpPr>
            <a:spLocks noGrp="1" noChangeArrowheads="1"/>
          </p:cNvSpPr>
          <p:nvPr>
            <p:ph type="body" idx="4294967295"/>
          </p:nvPr>
        </p:nvSpPr>
        <p:spPr>
          <a:xfrm>
            <a:off x="682924" y="1676400"/>
            <a:ext cx="7699075" cy="3810000"/>
          </a:xfrm>
          <a:prstGeom prst="rect">
            <a:avLst/>
          </a:prstGeom>
        </p:spPr>
        <p:txBody>
          <a:bodyPr/>
          <a:lstStyle/>
          <a:p>
            <a:pPr>
              <a:lnSpc>
                <a:spcPct val="90000"/>
              </a:lnSpc>
            </a:pPr>
            <a:r>
              <a:rPr lang="en-US" altLang="en-US" dirty="0"/>
              <a:t>Unit Testing</a:t>
            </a:r>
          </a:p>
          <a:p>
            <a:pPr>
              <a:lnSpc>
                <a:spcPct val="90000"/>
              </a:lnSpc>
            </a:pPr>
            <a:r>
              <a:rPr lang="en-US" altLang="en-US" dirty="0"/>
              <a:t>Integration Testing</a:t>
            </a:r>
          </a:p>
          <a:p>
            <a:pPr>
              <a:lnSpc>
                <a:spcPct val="90000"/>
              </a:lnSpc>
            </a:pPr>
            <a:r>
              <a:rPr lang="en-US" altLang="en-US" dirty="0"/>
              <a:t>Validation Testing</a:t>
            </a:r>
          </a:p>
          <a:p>
            <a:pPr lvl="1">
              <a:lnSpc>
                <a:spcPct val="90000"/>
              </a:lnSpc>
            </a:pPr>
            <a:r>
              <a:rPr lang="en-US" altLang="en-US" dirty="0"/>
              <a:t>Regression Testing</a:t>
            </a:r>
          </a:p>
          <a:p>
            <a:pPr lvl="1">
              <a:lnSpc>
                <a:spcPct val="90000"/>
              </a:lnSpc>
            </a:pPr>
            <a:r>
              <a:rPr lang="en-US" altLang="en-US" dirty="0"/>
              <a:t>Alpha Testing</a:t>
            </a:r>
          </a:p>
          <a:p>
            <a:pPr lvl="1">
              <a:lnSpc>
                <a:spcPct val="90000"/>
              </a:lnSpc>
            </a:pPr>
            <a:r>
              <a:rPr lang="en-US" altLang="en-US" dirty="0"/>
              <a:t>Beta Testing</a:t>
            </a:r>
          </a:p>
          <a:p>
            <a:pPr>
              <a:lnSpc>
                <a:spcPct val="90000"/>
              </a:lnSpc>
            </a:pPr>
            <a:r>
              <a:rPr lang="en-US" altLang="en-US" dirty="0"/>
              <a:t>Acceptance Testing</a:t>
            </a:r>
          </a:p>
        </p:txBody>
      </p:sp>
    </p:spTree>
    <p:extLst>
      <p:ext uri="{BB962C8B-B14F-4D97-AF65-F5344CB8AC3E}">
        <p14:creationId xmlns:p14="http://schemas.microsoft.com/office/powerpoint/2010/main" val="28239680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t>Unit Testing</a:t>
            </a:r>
          </a:p>
        </p:txBody>
      </p:sp>
      <p:sp>
        <p:nvSpPr>
          <p:cNvPr id="9219" name="Rectangle 3"/>
          <p:cNvSpPr>
            <a:spLocks noGrp="1" noChangeArrowheads="1"/>
          </p:cNvSpPr>
          <p:nvPr>
            <p:ph type="body" idx="4294967295"/>
          </p:nvPr>
        </p:nvSpPr>
        <p:spPr>
          <a:xfrm>
            <a:off x="461034" y="1676400"/>
            <a:ext cx="8378165" cy="4114800"/>
          </a:xfrm>
          <a:prstGeom prst="rect">
            <a:avLst/>
          </a:prstGeom>
        </p:spPr>
        <p:txBody>
          <a:bodyPr/>
          <a:lstStyle/>
          <a:p>
            <a:r>
              <a:rPr lang="en-US" altLang="en-US" dirty="0"/>
              <a:t>Algorithms and logic</a:t>
            </a:r>
          </a:p>
          <a:p>
            <a:r>
              <a:rPr lang="en-US" altLang="en-US" dirty="0"/>
              <a:t>Data structures (global and local)</a:t>
            </a:r>
          </a:p>
          <a:p>
            <a:r>
              <a:rPr lang="en-US" altLang="en-US" dirty="0"/>
              <a:t>Interfaces</a:t>
            </a:r>
          </a:p>
          <a:p>
            <a:r>
              <a:rPr lang="en-US" altLang="en-US" dirty="0"/>
              <a:t>Independent paths</a:t>
            </a:r>
          </a:p>
          <a:p>
            <a:r>
              <a:rPr lang="en-US" altLang="en-US" dirty="0"/>
              <a:t>Boundary conditions</a:t>
            </a:r>
          </a:p>
          <a:p>
            <a:r>
              <a:rPr lang="en-US" altLang="en-US" dirty="0"/>
              <a:t>Error handling</a:t>
            </a:r>
          </a:p>
        </p:txBody>
      </p:sp>
    </p:spTree>
    <p:extLst>
      <p:ext uri="{BB962C8B-B14F-4D97-AF65-F5344CB8AC3E}">
        <p14:creationId xmlns:p14="http://schemas.microsoft.com/office/powerpoint/2010/main" val="36830898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t>Why Integration Testing Is Necessary</a:t>
            </a:r>
          </a:p>
        </p:txBody>
      </p:sp>
      <p:sp>
        <p:nvSpPr>
          <p:cNvPr id="8195" name="Rectangle 3"/>
          <p:cNvSpPr>
            <a:spLocks noGrp="1" noChangeArrowheads="1"/>
          </p:cNvSpPr>
          <p:nvPr>
            <p:ph type="body" idx="4294967295"/>
          </p:nvPr>
        </p:nvSpPr>
        <p:spPr>
          <a:xfrm>
            <a:off x="533400" y="1524000"/>
            <a:ext cx="8132896" cy="4114800"/>
          </a:xfrm>
          <a:prstGeom prst="rect">
            <a:avLst/>
          </a:prstGeom>
        </p:spPr>
        <p:txBody>
          <a:bodyPr/>
          <a:lstStyle/>
          <a:p>
            <a:r>
              <a:rPr lang="en-US" altLang="en-US" dirty="0"/>
              <a:t>One module can have an adverse effect on another</a:t>
            </a:r>
          </a:p>
          <a:p>
            <a:r>
              <a:rPr lang="en-US" altLang="en-US" dirty="0"/>
              <a:t>Sub functions, when combined, may not produce the desired major function</a:t>
            </a:r>
          </a:p>
          <a:p>
            <a:r>
              <a:rPr lang="en-US" altLang="en-US" dirty="0"/>
              <a:t>Individually acceptable imprecision in calculations may be magnified to unacceptable levels</a:t>
            </a:r>
          </a:p>
        </p:txBody>
      </p:sp>
    </p:spTree>
    <p:extLst>
      <p:ext uri="{BB962C8B-B14F-4D97-AF65-F5344CB8AC3E}">
        <p14:creationId xmlns:p14="http://schemas.microsoft.com/office/powerpoint/2010/main" val="16053174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t>Why Integration Testing Is Necessary (cont’d)</a:t>
            </a:r>
          </a:p>
        </p:txBody>
      </p:sp>
      <p:sp>
        <p:nvSpPr>
          <p:cNvPr id="10243" name="Rectangle 3"/>
          <p:cNvSpPr>
            <a:spLocks noGrp="1" noChangeArrowheads="1"/>
          </p:cNvSpPr>
          <p:nvPr>
            <p:ph type="body" idx="4294967295"/>
          </p:nvPr>
        </p:nvSpPr>
        <p:spPr>
          <a:xfrm>
            <a:off x="461034" y="1676400"/>
            <a:ext cx="8205262" cy="4114800"/>
          </a:xfrm>
          <a:prstGeom prst="rect">
            <a:avLst/>
          </a:prstGeom>
        </p:spPr>
        <p:txBody>
          <a:bodyPr/>
          <a:lstStyle/>
          <a:p>
            <a:r>
              <a:rPr lang="en-US" altLang="en-US" dirty="0"/>
              <a:t>Interfacing errors not detected in unit testing may appear</a:t>
            </a:r>
          </a:p>
          <a:p>
            <a:r>
              <a:rPr lang="en-US" altLang="en-US" dirty="0"/>
              <a:t>Timing problems (in real-time systems) are not detectable by unit testing</a:t>
            </a:r>
          </a:p>
          <a:p>
            <a:r>
              <a:rPr lang="en-US" altLang="en-US" dirty="0"/>
              <a:t>Resource contention problems are not detectable by unit testing</a:t>
            </a:r>
          </a:p>
        </p:txBody>
      </p:sp>
    </p:spTree>
    <p:extLst>
      <p:ext uri="{BB962C8B-B14F-4D97-AF65-F5344CB8AC3E}">
        <p14:creationId xmlns:p14="http://schemas.microsoft.com/office/powerpoint/2010/main" val="19302097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Top-Down Integration</a:t>
            </a:r>
          </a:p>
        </p:txBody>
      </p:sp>
      <p:sp>
        <p:nvSpPr>
          <p:cNvPr id="11267" name="Rectangle 3"/>
          <p:cNvSpPr>
            <a:spLocks noGrp="1" noChangeArrowheads="1"/>
          </p:cNvSpPr>
          <p:nvPr>
            <p:ph type="body" idx="4294967295"/>
          </p:nvPr>
        </p:nvSpPr>
        <p:spPr>
          <a:xfrm>
            <a:off x="459596" y="1676400"/>
            <a:ext cx="8379603" cy="4114800"/>
          </a:xfrm>
          <a:prstGeom prst="rect">
            <a:avLst/>
          </a:prstGeom>
        </p:spPr>
        <p:txBody>
          <a:bodyPr/>
          <a:lstStyle/>
          <a:p>
            <a:pPr marL="609600" indent="-609600">
              <a:buClr>
                <a:schemeClr val="tx1"/>
              </a:buClr>
              <a:buFontTx/>
              <a:buAutoNum type="arabicPeriod"/>
            </a:pPr>
            <a:r>
              <a:rPr lang="en-US" altLang="en-US" dirty="0"/>
              <a:t>The main control module is used as a driver, and stubs are substituted for all modules directly subordinate to the main module.</a:t>
            </a:r>
          </a:p>
          <a:p>
            <a:pPr marL="609600" indent="-609600">
              <a:buClr>
                <a:schemeClr val="tx1"/>
              </a:buClr>
              <a:buFontTx/>
              <a:buAutoNum type="arabicPeriod"/>
            </a:pPr>
            <a:r>
              <a:rPr lang="en-US" altLang="en-US" dirty="0"/>
              <a:t>Depending on the integration approach selected (depth or breadth first), subordinate stubs are replaced by modules one at a time.</a:t>
            </a:r>
          </a:p>
        </p:txBody>
      </p:sp>
    </p:spTree>
    <p:extLst>
      <p:ext uri="{BB962C8B-B14F-4D97-AF65-F5344CB8AC3E}">
        <p14:creationId xmlns:p14="http://schemas.microsoft.com/office/powerpoint/2010/main" val="3686850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Writing Tests in JUnit Jupiter</a:t>
            </a:r>
          </a:p>
          <a:p>
            <a:r>
              <a:rPr lang="en-US" dirty="0"/>
              <a:t>Migrating from JUnit 4 to JUnit Jupiter</a:t>
            </a:r>
          </a:p>
          <a:p>
            <a:r>
              <a:rPr lang="en-US" dirty="0"/>
              <a:t>Running Tests</a:t>
            </a:r>
          </a:p>
          <a:p>
            <a:r>
              <a:rPr lang="en-US" dirty="0"/>
              <a:t>Extension Model for JUnit Jupiter</a:t>
            </a:r>
          </a:p>
          <a:p>
            <a:r>
              <a:rPr lang="en-US" dirty="0"/>
              <a:t>Advanced Topics</a:t>
            </a:r>
          </a:p>
          <a:p>
            <a:r>
              <a:rPr lang="en-US" dirty="0"/>
              <a:t>JUnit Platform Launcher API</a:t>
            </a:r>
          </a:p>
          <a:p>
            <a:r>
              <a:rPr lang="en-US" dirty="0"/>
              <a:t>JUnit Platform Test Kit</a:t>
            </a:r>
            <a:endParaRPr lang="en-IN" dirty="0"/>
          </a:p>
        </p:txBody>
      </p:sp>
      <p:sp>
        <p:nvSpPr>
          <p:cNvPr id="3" name="Title 2"/>
          <p:cNvSpPr>
            <a:spLocks noGrp="1"/>
          </p:cNvSpPr>
          <p:nvPr>
            <p:ph type="title"/>
          </p:nvPr>
        </p:nvSpPr>
        <p:spPr/>
        <p:txBody>
          <a:bodyPr/>
          <a:lstStyle/>
          <a:p>
            <a:r>
              <a:rPr lang="en-IN" b="0" dirty="0"/>
              <a:t> JUnit 5 Features</a:t>
            </a:r>
            <a:br>
              <a:rPr lang="en-IN" b="0" dirty="0"/>
            </a:br>
            <a:endParaRPr lang="en-IN" dirty="0"/>
          </a:p>
        </p:txBody>
      </p:sp>
    </p:spTree>
    <p:extLst>
      <p:ext uri="{BB962C8B-B14F-4D97-AF65-F5344CB8AC3E}">
        <p14:creationId xmlns:p14="http://schemas.microsoft.com/office/powerpoint/2010/main" val="27888286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t>Top-Down Integration (cont’d)</a:t>
            </a:r>
          </a:p>
        </p:txBody>
      </p:sp>
      <p:sp>
        <p:nvSpPr>
          <p:cNvPr id="12291" name="Rectangle 3"/>
          <p:cNvSpPr>
            <a:spLocks noGrp="1" noChangeArrowheads="1"/>
          </p:cNvSpPr>
          <p:nvPr>
            <p:ph type="body" idx="4294967295"/>
          </p:nvPr>
        </p:nvSpPr>
        <p:spPr>
          <a:xfrm>
            <a:off x="481163" y="1676400"/>
            <a:ext cx="8185134" cy="4114800"/>
          </a:xfrm>
          <a:prstGeom prst="rect">
            <a:avLst/>
          </a:prstGeom>
        </p:spPr>
        <p:txBody>
          <a:bodyPr/>
          <a:lstStyle/>
          <a:p>
            <a:pPr marL="609600" indent="-609600">
              <a:lnSpc>
                <a:spcPct val="90000"/>
              </a:lnSpc>
              <a:buClr>
                <a:schemeClr val="tx1"/>
              </a:buClr>
              <a:buFontTx/>
              <a:buAutoNum type="arabicPeriod" startAt="3"/>
            </a:pPr>
            <a:r>
              <a:rPr lang="en-US" altLang="en-US" dirty="0"/>
              <a:t>Tests are run as each individual module is integrated.</a:t>
            </a:r>
          </a:p>
          <a:p>
            <a:pPr marL="609600" indent="-609600">
              <a:lnSpc>
                <a:spcPct val="90000"/>
              </a:lnSpc>
              <a:buClr>
                <a:schemeClr val="tx1"/>
              </a:buClr>
              <a:buFontTx/>
              <a:buAutoNum type="arabicPeriod" startAt="3"/>
            </a:pPr>
            <a:r>
              <a:rPr lang="en-US" altLang="en-US" dirty="0"/>
              <a:t>On the successful completion of a set of tests, another stub is replaced with a real module</a:t>
            </a:r>
          </a:p>
          <a:p>
            <a:pPr marL="609600" indent="-609600">
              <a:lnSpc>
                <a:spcPct val="90000"/>
              </a:lnSpc>
              <a:buClr>
                <a:schemeClr val="tx1"/>
              </a:buClr>
              <a:buFontTx/>
              <a:buAutoNum type="arabicPeriod" startAt="3"/>
            </a:pPr>
            <a:r>
              <a:rPr lang="en-US" altLang="en-US" dirty="0"/>
              <a:t>Regression testing is performed to ensure that errors have not developed as result of integrating new modules</a:t>
            </a:r>
          </a:p>
        </p:txBody>
      </p:sp>
    </p:spTree>
    <p:extLst>
      <p:ext uri="{BB962C8B-B14F-4D97-AF65-F5344CB8AC3E}">
        <p14:creationId xmlns:p14="http://schemas.microsoft.com/office/powerpoint/2010/main" val="36360477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Problems with Top-Down Integration</a:t>
            </a:r>
          </a:p>
        </p:txBody>
      </p:sp>
      <p:sp>
        <p:nvSpPr>
          <p:cNvPr id="13315" name="Rectangle 3"/>
          <p:cNvSpPr>
            <a:spLocks noGrp="1" noChangeArrowheads="1"/>
          </p:cNvSpPr>
          <p:nvPr>
            <p:ph type="body" idx="4294967295"/>
          </p:nvPr>
        </p:nvSpPr>
        <p:spPr>
          <a:xfrm>
            <a:off x="304800" y="1371600"/>
            <a:ext cx="8610600" cy="3962400"/>
          </a:xfrm>
          <a:prstGeom prst="rect">
            <a:avLst/>
          </a:prstGeom>
        </p:spPr>
        <p:txBody>
          <a:bodyPr/>
          <a:lstStyle/>
          <a:p>
            <a:pPr>
              <a:lnSpc>
                <a:spcPct val="90000"/>
              </a:lnSpc>
            </a:pPr>
            <a:r>
              <a:rPr lang="en-US" altLang="en-US" sz="2400" dirty="0"/>
              <a:t>Many times, calculations are performed in the modules at the bottom of the hierarchy</a:t>
            </a:r>
          </a:p>
          <a:p>
            <a:pPr>
              <a:lnSpc>
                <a:spcPct val="90000"/>
              </a:lnSpc>
            </a:pPr>
            <a:r>
              <a:rPr lang="en-US" altLang="en-US" sz="2400" dirty="0"/>
              <a:t>Stubs typically do not pass data up to the higher modules</a:t>
            </a:r>
          </a:p>
          <a:p>
            <a:pPr>
              <a:lnSpc>
                <a:spcPct val="90000"/>
              </a:lnSpc>
            </a:pPr>
            <a:r>
              <a:rPr lang="en-US" altLang="en-US" sz="2400" dirty="0"/>
              <a:t>Delaying testing until lower-level modules are ready usually results in integrating many modules at the same time rather than one at a time</a:t>
            </a:r>
          </a:p>
          <a:p>
            <a:pPr>
              <a:lnSpc>
                <a:spcPct val="90000"/>
              </a:lnSpc>
            </a:pPr>
            <a:r>
              <a:rPr lang="en-US" altLang="en-US" sz="2400" dirty="0"/>
              <a:t>Developing stubs that can pass data up is almost as much work as developing the actual module</a:t>
            </a:r>
          </a:p>
        </p:txBody>
      </p:sp>
    </p:spTree>
    <p:extLst>
      <p:ext uri="{BB962C8B-B14F-4D97-AF65-F5344CB8AC3E}">
        <p14:creationId xmlns:p14="http://schemas.microsoft.com/office/powerpoint/2010/main" val="3134625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t>Bottom-Up Integration</a:t>
            </a:r>
          </a:p>
        </p:txBody>
      </p:sp>
      <p:sp>
        <p:nvSpPr>
          <p:cNvPr id="22531" name="Rectangle 3"/>
          <p:cNvSpPr>
            <a:spLocks noGrp="1" noChangeArrowheads="1"/>
          </p:cNvSpPr>
          <p:nvPr>
            <p:ph type="body" idx="4294967295"/>
          </p:nvPr>
        </p:nvSpPr>
        <p:spPr>
          <a:xfrm>
            <a:off x="461034" y="1447800"/>
            <a:ext cx="8301965" cy="4114800"/>
          </a:xfrm>
          <a:prstGeom prst="rect">
            <a:avLst/>
          </a:prstGeom>
        </p:spPr>
        <p:txBody>
          <a:bodyPr/>
          <a:lstStyle/>
          <a:p>
            <a:r>
              <a:rPr lang="en-US" altLang="en-US" sz="2400" dirty="0"/>
              <a:t>Integration begins with the lowest-level modules, which are combined into clusters, or builds, that perform a specific software sub function</a:t>
            </a:r>
          </a:p>
          <a:p>
            <a:r>
              <a:rPr lang="en-US" altLang="en-US" sz="2400" dirty="0"/>
              <a:t>Drivers (control programs developed as stubs) are written to coordinate test case input and output</a:t>
            </a:r>
          </a:p>
          <a:p>
            <a:r>
              <a:rPr lang="en-US" altLang="en-US" sz="2400" dirty="0"/>
              <a:t>The cluster is tested</a:t>
            </a:r>
          </a:p>
          <a:p>
            <a:r>
              <a:rPr lang="en-US" altLang="en-US" sz="2400" dirty="0"/>
              <a:t>Drivers are removed and clusters are combined moving upward in the program structure</a:t>
            </a:r>
          </a:p>
        </p:txBody>
      </p:sp>
    </p:spTree>
    <p:extLst>
      <p:ext uri="{BB962C8B-B14F-4D97-AF65-F5344CB8AC3E}">
        <p14:creationId xmlns:p14="http://schemas.microsoft.com/office/powerpoint/2010/main" val="3950002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a:t>Problems with Bottom-Up Integration</a:t>
            </a:r>
          </a:p>
        </p:txBody>
      </p:sp>
      <p:sp>
        <p:nvSpPr>
          <p:cNvPr id="15363" name="Rectangle 3"/>
          <p:cNvSpPr>
            <a:spLocks noGrp="1" noChangeArrowheads="1"/>
          </p:cNvSpPr>
          <p:nvPr>
            <p:ph type="body" idx="4294967295"/>
          </p:nvPr>
        </p:nvSpPr>
        <p:spPr>
          <a:xfrm>
            <a:off x="456721" y="1600200"/>
            <a:ext cx="8306279" cy="3886200"/>
          </a:xfrm>
          <a:prstGeom prst="rect">
            <a:avLst/>
          </a:prstGeom>
        </p:spPr>
        <p:txBody>
          <a:bodyPr/>
          <a:lstStyle/>
          <a:p>
            <a:r>
              <a:rPr lang="en-US" altLang="en-US" dirty="0"/>
              <a:t>The whole program does not exist until the last module is integrated</a:t>
            </a:r>
          </a:p>
          <a:p>
            <a:r>
              <a:rPr lang="en-US" altLang="en-US" dirty="0"/>
              <a:t>Timing and resource contention problems are not found until late in the process</a:t>
            </a:r>
          </a:p>
        </p:txBody>
      </p:sp>
    </p:spTree>
    <p:extLst>
      <p:ext uri="{BB962C8B-B14F-4D97-AF65-F5344CB8AC3E}">
        <p14:creationId xmlns:p14="http://schemas.microsoft.com/office/powerpoint/2010/main" val="30378415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t>Validation Testing</a:t>
            </a:r>
          </a:p>
        </p:txBody>
      </p:sp>
      <p:sp>
        <p:nvSpPr>
          <p:cNvPr id="16387" name="Rectangle 3"/>
          <p:cNvSpPr>
            <a:spLocks noGrp="1" noChangeArrowheads="1"/>
          </p:cNvSpPr>
          <p:nvPr>
            <p:ph type="body" idx="4294967295"/>
          </p:nvPr>
        </p:nvSpPr>
        <p:spPr>
          <a:xfrm>
            <a:off x="468224" y="1524000"/>
            <a:ext cx="8198072" cy="4114800"/>
          </a:xfrm>
          <a:prstGeom prst="rect">
            <a:avLst/>
          </a:prstGeom>
        </p:spPr>
        <p:txBody>
          <a:bodyPr/>
          <a:lstStyle/>
          <a:p>
            <a:r>
              <a:rPr lang="en-US" altLang="en-US" sz="2400" dirty="0"/>
              <a:t>Determine if the software meets all of the requirements defined in the SRS</a:t>
            </a:r>
          </a:p>
          <a:p>
            <a:r>
              <a:rPr lang="en-US" altLang="en-US" sz="2400" dirty="0"/>
              <a:t>Having written requirements is essential</a:t>
            </a:r>
          </a:p>
          <a:p>
            <a:r>
              <a:rPr lang="en-US" altLang="en-US" sz="2400" dirty="0"/>
              <a:t>Regression testing is performed to determine if the software still meets all of its requirements in light of changes and modifications to the software</a:t>
            </a:r>
          </a:p>
          <a:p>
            <a:r>
              <a:rPr lang="en-US" altLang="en-US" sz="2400" dirty="0"/>
              <a:t>Regression testing involves selectively repeating existing validation tests, not developing new tests</a:t>
            </a:r>
          </a:p>
        </p:txBody>
      </p:sp>
    </p:spTree>
    <p:extLst>
      <p:ext uri="{BB962C8B-B14F-4D97-AF65-F5344CB8AC3E}">
        <p14:creationId xmlns:p14="http://schemas.microsoft.com/office/powerpoint/2010/main" val="31717671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t>Alpha and Beta Testing</a:t>
            </a:r>
          </a:p>
        </p:txBody>
      </p:sp>
      <p:sp>
        <p:nvSpPr>
          <p:cNvPr id="17411" name="Rectangle 3"/>
          <p:cNvSpPr>
            <a:spLocks noGrp="1" noChangeArrowheads="1"/>
          </p:cNvSpPr>
          <p:nvPr>
            <p:ph type="body" idx="4294967295"/>
          </p:nvPr>
        </p:nvSpPr>
        <p:spPr>
          <a:xfrm>
            <a:off x="468224" y="1371600"/>
            <a:ext cx="8370976" cy="4114800"/>
          </a:xfrm>
          <a:prstGeom prst="rect">
            <a:avLst/>
          </a:prstGeom>
        </p:spPr>
        <p:txBody>
          <a:bodyPr/>
          <a:lstStyle/>
          <a:p>
            <a:r>
              <a:rPr lang="en-US" altLang="en-US" dirty="0"/>
              <a:t>It’s best to provide customers with an outline of the things that you would like them to focus on and specific test scenarios for them to execute.</a:t>
            </a:r>
          </a:p>
          <a:p>
            <a:r>
              <a:rPr lang="en-US" altLang="en-US" dirty="0"/>
              <a:t>Provide with customers who are actively involved with a commitment to fix defects that they discover.</a:t>
            </a:r>
          </a:p>
        </p:txBody>
      </p:sp>
    </p:spTree>
    <p:extLst>
      <p:ext uri="{BB962C8B-B14F-4D97-AF65-F5344CB8AC3E}">
        <p14:creationId xmlns:p14="http://schemas.microsoft.com/office/powerpoint/2010/main" val="18075460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Acceptance Testing</a:t>
            </a:r>
          </a:p>
        </p:txBody>
      </p:sp>
      <p:sp>
        <p:nvSpPr>
          <p:cNvPr id="18435" name="Rectangle 3"/>
          <p:cNvSpPr>
            <a:spLocks noGrp="1" noChangeArrowheads="1"/>
          </p:cNvSpPr>
          <p:nvPr>
            <p:ph type="body" idx="4294967295"/>
          </p:nvPr>
        </p:nvSpPr>
        <p:spPr>
          <a:xfrm>
            <a:off x="461034" y="1447800"/>
            <a:ext cx="8301965" cy="3962400"/>
          </a:xfrm>
          <a:prstGeom prst="rect">
            <a:avLst/>
          </a:prstGeom>
        </p:spPr>
        <p:txBody>
          <a:bodyPr/>
          <a:lstStyle/>
          <a:p>
            <a:r>
              <a:rPr lang="en-US" altLang="en-US" dirty="0"/>
              <a:t>Similar to validation testing except that customers are present or directly involved.</a:t>
            </a:r>
          </a:p>
          <a:p>
            <a:r>
              <a:rPr lang="en-US" altLang="en-US" dirty="0"/>
              <a:t>Usually the tests are developed by the customer</a:t>
            </a:r>
          </a:p>
        </p:txBody>
      </p:sp>
    </p:spTree>
    <p:extLst>
      <p:ext uri="{BB962C8B-B14F-4D97-AF65-F5344CB8AC3E}">
        <p14:creationId xmlns:p14="http://schemas.microsoft.com/office/powerpoint/2010/main" val="34543056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t>Test Methods</a:t>
            </a:r>
          </a:p>
        </p:txBody>
      </p:sp>
      <p:sp>
        <p:nvSpPr>
          <p:cNvPr id="19459" name="Rectangle 3"/>
          <p:cNvSpPr>
            <a:spLocks noGrp="1" noChangeArrowheads="1"/>
          </p:cNvSpPr>
          <p:nvPr>
            <p:ph type="body" idx="4294967295"/>
          </p:nvPr>
        </p:nvSpPr>
        <p:spPr>
          <a:xfrm>
            <a:off x="430842" y="1524000"/>
            <a:ext cx="8408357" cy="4114800"/>
          </a:xfrm>
          <a:prstGeom prst="rect">
            <a:avLst/>
          </a:prstGeom>
        </p:spPr>
        <p:txBody>
          <a:bodyPr/>
          <a:lstStyle/>
          <a:p>
            <a:r>
              <a:rPr lang="en-US" altLang="en-US" dirty="0"/>
              <a:t>White box or glass box testing</a:t>
            </a:r>
          </a:p>
          <a:p>
            <a:r>
              <a:rPr lang="en-US" altLang="en-US" dirty="0"/>
              <a:t>Black box testing</a:t>
            </a:r>
          </a:p>
          <a:p>
            <a:r>
              <a:rPr lang="en-US" altLang="en-US" dirty="0"/>
              <a:t>Top-down and bottom-up for performing incremental integration</a:t>
            </a:r>
          </a:p>
          <a:p>
            <a:r>
              <a:rPr lang="en-US" altLang="en-US" dirty="0"/>
              <a:t>ALAC (Act-like-a-customer)</a:t>
            </a:r>
          </a:p>
        </p:txBody>
      </p:sp>
    </p:spTree>
    <p:extLst>
      <p:ext uri="{BB962C8B-B14F-4D97-AF65-F5344CB8AC3E}">
        <p14:creationId xmlns:p14="http://schemas.microsoft.com/office/powerpoint/2010/main" val="32359552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Test Types</a:t>
            </a:r>
          </a:p>
        </p:txBody>
      </p:sp>
      <p:sp>
        <p:nvSpPr>
          <p:cNvPr id="20483" name="Rectangle 3"/>
          <p:cNvSpPr>
            <a:spLocks noGrp="1" noChangeArrowheads="1"/>
          </p:cNvSpPr>
          <p:nvPr>
            <p:ph type="body" idx="4294967295"/>
          </p:nvPr>
        </p:nvSpPr>
        <p:spPr>
          <a:xfrm>
            <a:off x="609600" y="1524000"/>
            <a:ext cx="8153400" cy="4114800"/>
          </a:xfrm>
          <a:prstGeom prst="rect">
            <a:avLst/>
          </a:prstGeom>
        </p:spPr>
        <p:txBody>
          <a:bodyPr>
            <a:normAutofit lnSpcReduction="10000"/>
          </a:bodyPr>
          <a:lstStyle/>
          <a:p>
            <a:pPr>
              <a:lnSpc>
                <a:spcPct val="90000"/>
              </a:lnSpc>
            </a:pPr>
            <a:r>
              <a:rPr lang="en-US" altLang="en-US" sz="2400" dirty="0"/>
              <a:t>Functional tests</a:t>
            </a:r>
          </a:p>
          <a:p>
            <a:pPr>
              <a:lnSpc>
                <a:spcPct val="90000"/>
              </a:lnSpc>
            </a:pPr>
            <a:r>
              <a:rPr lang="en-US" altLang="en-US" sz="2400" dirty="0"/>
              <a:t>Algorithmic tests</a:t>
            </a:r>
          </a:p>
          <a:p>
            <a:pPr>
              <a:lnSpc>
                <a:spcPct val="90000"/>
              </a:lnSpc>
            </a:pPr>
            <a:r>
              <a:rPr lang="en-US" altLang="en-US" sz="2400" dirty="0"/>
              <a:t>Positive tests</a:t>
            </a:r>
          </a:p>
          <a:p>
            <a:pPr>
              <a:lnSpc>
                <a:spcPct val="90000"/>
              </a:lnSpc>
            </a:pPr>
            <a:r>
              <a:rPr lang="en-US" altLang="en-US" sz="2400" dirty="0"/>
              <a:t>Negative tests</a:t>
            </a:r>
          </a:p>
          <a:p>
            <a:pPr>
              <a:lnSpc>
                <a:spcPct val="90000"/>
              </a:lnSpc>
            </a:pPr>
            <a:r>
              <a:rPr lang="en-US" altLang="en-US" sz="2400" dirty="0"/>
              <a:t>Usability tests</a:t>
            </a:r>
          </a:p>
          <a:p>
            <a:pPr>
              <a:lnSpc>
                <a:spcPct val="90000"/>
              </a:lnSpc>
            </a:pPr>
            <a:r>
              <a:rPr lang="en-US" altLang="en-US" sz="2400" dirty="0"/>
              <a:t>Boundary tests</a:t>
            </a:r>
          </a:p>
          <a:p>
            <a:pPr>
              <a:lnSpc>
                <a:spcPct val="90000"/>
              </a:lnSpc>
            </a:pPr>
            <a:r>
              <a:rPr lang="en-US" altLang="en-US" sz="2400" dirty="0"/>
              <a:t>Startup/shutdown tests</a:t>
            </a:r>
          </a:p>
          <a:p>
            <a:pPr>
              <a:lnSpc>
                <a:spcPct val="90000"/>
              </a:lnSpc>
            </a:pPr>
            <a:r>
              <a:rPr lang="en-US" altLang="en-US" sz="2400" dirty="0"/>
              <a:t>Platform tests</a:t>
            </a:r>
          </a:p>
          <a:p>
            <a:pPr>
              <a:lnSpc>
                <a:spcPct val="90000"/>
              </a:lnSpc>
            </a:pPr>
            <a:r>
              <a:rPr lang="en-US" altLang="en-US" sz="2400" dirty="0"/>
              <a:t>Load/stress tests</a:t>
            </a:r>
          </a:p>
          <a:p>
            <a:pPr>
              <a:lnSpc>
                <a:spcPct val="90000"/>
              </a:lnSpc>
            </a:pPr>
            <a:endParaRPr lang="en-US" altLang="en-US" sz="2400" dirty="0"/>
          </a:p>
        </p:txBody>
      </p:sp>
    </p:spTree>
    <p:extLst>
      <p:ext uri="{BB962C8B-B14F-4D97-AF65-F5344CB8AC3E}">
        <p14:creationId xmlns:p14="http://schemas.microsoft.com/office/powerpoint/2010/main" val="16215943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a:t>Concurrent Development/ Validation Testing Model</a:t>
            </a:r>
          </a:p>
        </p:txBody>
      </p:sp>
      <p:sp>
        <p:nvSpPr>
          <p:cNvPr id="23555" name="Rectangle 3"/>
          <p:cNvSpPr>
            <a:spLocks noGrp="1" noChangeArrowheads="1"/>
          </p:cNvSpPr>
          <p:nvPr>
            <p:ph type="body" idx="4294967295"/>
          </p:nvPr>
        </p:nvSpPr>
        <p:spPr>
          <a:xfrm>
            <a:off x="381000" y="1600200"/>
            <a:ext cx="8534400" cy="4114800"/>
          </a:xfrm>
          <a:prstGeom prst="rect">
            <a:avLst/>
          </a:prstGeom>
        </p:spPr>
        <p:txBody>
          <a:bodyPr/>
          <a:lstStyle/>
          <a:p>
            <a:pPr>
              <a:lnSpc>
                <a:spcPct val="90000"/>
              </a:lnSpc>
            </a:pPr>
            <a:r>
              <a:rPr lang="en-US" altLang="en-US" sz="2400" dirty="0"/>
              <a:t>Conduct informal validation while development is still going on</a:t>
            </a:r>
          </a:p>
          <a:p>
            <a:pPr>
              <a:lnSpc>
                <a:spcPct val="90000"/>
              </a:lnSpc>
            </a:pPr>
            <a:r>
              <a:rPr lang="en-US" altLang="en-US" sz="2400" dirty="0"/>
              <a:t>Provides an opportunity for validation tests to be developed and debugged early in the software development process</a:t>
            </a:r>
          </a:p>
          <a:p>
            <a:pPr>
              <a:lnSpc>
                <a:spcPct val="90000"/>
              </a:lnSpc>
            </a:pPr>
            <a:r>
              <a:rPr lang="en-US" altLang="en-US" sz="2400" dirty="0"/>
              <a:t>Provides early feedback to software engineers</a:t>
            </a:r>
          </a:p>
          <a:p>
            <a:pPr>
              <a:lnSpc>
                <a:spcPct val="90000"/>
              </a:lnSpc>
            </a:pPr>
            <a:r>
              <a:rPr lang="en-US" altLang="en-US" sz="2400" dirty="0"/>
              <a:t>Results in formal validation being less eventful, since most of the problems have already been found and fixed</a:t>
            </a:r>
          </a:p>
        </p:txBody>
      </p:sp>
    </p:spTree>
    <p:extLst>
      <p:ext uri="{BB962C8B-B14F-4D97-AF65-F5344CB8AC3E}">
        <p14:creationId xmlns:p14="http://schemas.microsoft.com/office/powerpoint/2010/main" val="698935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949596678"/>
              </p:ext>
            </p:extLst>
          </p:nvPr>
        </p:nvGraphicFramePr>
        <p:xfrm>
          <a:off x="609600" y="1828800"/>
          <a:ext cx="8382000" cy="4266108"/>
        </p:xfrm>
        <a:graphic>
          <a:graphicData uri="http://schemas.openxmlformats.org/drawingml/2006/table">
            <a:tbl>
              <a:tblPr>
                <a:tableStyleId>{284E427A-3D55-4303-BF80-6455036E1DE7}</a:tableStyleId>
              </a:tblPr>
              <a:tblGrid>
                <a:gridCol w="2133600">
                  <a:extLst>
                    <a:ext uri="{9D8B030D-6E8A-4147-A177-3AD203B41FA5}">
                      <a16:colId xmlns:a16="http://schemas.microsoft.com/office/drawing/2014/main" val="20000"/>
                    </a:ext>
                  </a:extLst>
                </a:gridCol>
                <a:gridCol w="6248400">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886872">
                <a:tc>
                  <a:txBody>
                    <a:bodyPr/>
                    <a:lstStyle/>
                    <a:p>
                      <a:pPr algn="l" rtl="0" fontAlgn="t"/>
                      <a:r>
                        <a:rPr lang="en-IN" sz="1600">
                          <a:effectLst/>
                        </a:rPr>
                        <a:t>@Test</a:t>
                      </a:r>
                      <a:endParaRPr lang="en-IN" sz="1600" b="0">
                        <a:effectLst/>
                        <a:latin typeface="inherit"/>
                      </a:endParaRPr>
                    </a:p>
                  </a:txBody>
                  <a:tcPr marL="79089" marR="79089" marT="39544" marB="39544"/>
                </a:tc>
                <a:tc>
                  <a:txBody>
                    <a:bodyPr/>
                    <a:lstStyle/>
                    <a:p>
                      <a:pPr algn="l" rtl="0" fontAlgn="t"/>
                      <a:r>
                        <a:rPr lang="en-US" sz="1600">
                          <a:effectLst/>
                        </a:rPr>
                        <a:t>Denotes that a method is a test method. Unlike JUnit 4’s @Test annotation, this annotation does not declare any attributes, since test extensions in JUnit Jupiter operate based on their own dedicated annotations. Such methods are inherited unless they are overridden.</a:t>
                      </a:r>
                      <a:endParaRPr lang="en-US" sz="1600" b="0">
                        <a:effectLst/>
                        <a:latin typeface="inherit"/>
                      </a:endParaRPr>
                    </a:p>
                  </a:txBody>
                  <a:tcPr marL="79089" marR="79089" marT="39544" marB="39544"/>
                </a:tc>
                <a:extLst>
                  <a:ext uri="{0D108BD9-81ED-4DB2-BD59-A6C34878D82A}">
                    <a16:rowId xmlns:a16="http://schemas.microsoft.com/office/drawing/2014/main" val="10001"/>
                  </a:ext>
                </a:extLst>
              </a:tr>
              <a:tr h="1028154">
                <a:tc>
                  <a:txBody>
                    <a:bodyPr/>
                    <a:lstStyle/>
                    <a:p>
                      <a:pPr algn="l" rtl="0" fontAlgn="t"/>
                      <a:r>
                        <a:rPr lang="en-IN" sz="1600">
                          <a:effectLst/>
                        </a:rPr>
                        <a:t>@ParameterizedTest</a:t>
                      </a:r>
                      <a:endParaRPr lang="en-IN" sz="1600" b="0">
                        <a:effectLst/>
                        <a:latin typeface="inherit"/>
                      </a:endParaRPr>
                    </a:p>
                  </a:txBody>
                  <a:tcPr marL="79089" marR="79089" marT="39544" marB="39544"/>
                </a:tc>
                <a:tc>
                  <a:txBody>
                    <a:bodyPr/>
                    <a:lstStyle/>
                    <a:p>
                      <a:pPr algn="l" rtl="0" fontAlgn="t"/>
                      <a:r>
                        <a:rPr lang="en-US" sz="1600" dirty="0">
                          <a:effectLst/>
                        </a:rPr>
                        <a:t>Denotes that a method is a </a:t>
                      </a:r>
                      <a:r>
                        <a:rPr lang="en-US" sz="1600" u="none" dirty="0">
                          <a:effectLst/>
                        </a:rPr>
                        <a:t>parameterized test</a:t>
                      </a:r>
                      <a:r>
                        <a:rPr lang="en-US" sz="1600" dirty="0">
                          <a:effectLst/>
                        </a:rPr>
                        <a:t>. Such methods are inherited unless they are overridden.</a:t>
                      </a:r>
                      <a:endParaRPr lang="en-US" sz="1600" b="0" dirty="0">
                        <a:effectLst/>
                        <a:latin typeface="inherit"/>
                      </a:endParaRPr>
                    </a:p>
                  </a:txBody>
                  <a:tcPr marL="79089" marR="79089" marT="39544" marB="39544"/>
                </a:tc>
                <a:extLst>
                  <a:ext uri="{0D108BD9-81ED-4DB2-BD59-A6C34878D82A}">
                    <a16:rowId xmlns:a16="http://schemas.microsoft.com/office/drawing/2014/main" val="10002"/>
                  </a:ext>
                </a:extLst>
              </a:tr>
              <a:tr h="1028154">
                <a:tc>
                  <a:txBody>
                    <a:bodyPr/>
                    <a:lstStyle/>
                    <a:p>
                      <a:pPr algn="l" rtl="0" fontAlgn="t"/>
                      <a:r>
                        <a:rPr lang="en-IN" sz="1600">
                          <a:effectLst/>
                        </a:rPr>
                        <a:t>@RepeatedTest</a:t>
                      </a:r>
                      <a:endParaRPr lang="en-IN" sz="1600" b="0">
                        <a:effectLst/>
                        <a:latin typeface="inherit"/>
                      </a:endParaRPr>
                    </a:p>
                  </a:txBody>
                  <a:tcPr marL="79089" marR="79089" marT="39544" marB="39544"/>
                </a:tc>
                <a:tc>
                  <a:txBody>
                    <a:bodyPr/>
                    <a:lstStyle/>
                    <a:p>
                      <a:pPr algn="l" rtl="0" fontAlgn="t"/>
                      <a:r>
                        <a:rPr lang="en-US" sz="1600" dirty="0">
                          <a:effectLst/>
                        </a:rPr>
                        <a:t>Denotes that a method is a test template for a </a:t>
                      </a:r>
                      <a:r>
                        <a:rPr lang="en-US" sz="1600" u="none" dirty="0">
                          <a:effectLst/>
                        </a:rPr>
                        <a:t>repeated test</a:t>
                      </a:r>
                      <a:r>
                        <a:rPr lang="en-US" sz="1600" dirty="0">
                          <a:effectLst/>
                        </a:rPr>
                        <a:t>. Such methods are inherited unless they are overridden.</a:t>
                      </a:r>
                      <a:endParaRPr lang="en-US" sz="1600" b="0" dirty="0">
                        <a:effectLst/>
                        <a:latin typeface="inherit"/>
                      </a:endParaRPr>
                    </a:p>
                  </a:txBody>
                  <a:tcPr marL="79089" marR="79089" marT="39544" marB="39544"/>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22343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t>Validation Readiness Review</a:t>
            </a:r>
          </a:p>
        </p:txBody>
      </p:sp>
      <p:sp>
        <p:nvSpPr>
          <p:cNvPr id="24579" name="Rectangle 3"/>
          <p:cNvSpPr>
            <a:spLocks noGrp="1" noChangeArrowheads="1"/>
          </p:cNvSpPr>
          <p:nvPr>
            <p:ph type="body" idx="4294967295"/>
          </p:nvPr>
        </p:nvSpPr>
        <p:spPr>
          <a:xfrm>
            <a:off x="569342" y="1524000"/>
            <a:ext cx="8422257" cy="4114800"/>
          </a:xfrm>
          <a:prstGeom prst="rect">
            <a:avLst/>
          </a:prstGeom>
        </p:spPr>
        <p:txBody>
          <a:bodyPr/>
          <a:lstStyle/>
          <a:p>
            <a:r>
              <a:rPr lang="en-US" altLang="en-US" dirty="0"/>
              <a:t>During informal validation developers can make any changes needed in order to comply with the SRS.</a:t>
            </a:r>
          </a:p>
          <a:p>
            <a:r>
              <a:rPr lang="en-US" altLang="en-US" dirty="0"/>
              <a:t>During informal validation QA runs tests and makes changes as necessary in order for tests to comply with the SRS.</a:t>
            </a:r>
          </a:p>
        </p:txBody>
      </p:sp>
    </p:spTree>
    <p:extLst>
      <p:ext uri="{BB962C8B-B14F-4D97-AF65-F5344CB8AC3E}">
        <p14:creationId xmlns:p14="http://schemas.microsoft.com/office/powerpoint/2010/main" val="72378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t>Validation Readiness Review (cont’d)</a:t>
            </a:r>
          </a:p>
        </p:txBody>
      </p:sp>
      <p:sp>
        <p:nvSpPr>
          <p:cNvPr id="25603" name="Rectangle 3"/>
          <p:cNvSpPr>
            <a:spLocks noGrp="1" noChangeArrowheads="1"/>
          </p:cNvSpPr>
          <p:nvPr>
            <p:ph type="body" idx="4294967295"/>
          </p:nvPr>
        </p:nvSpPr>
        <p:spPr>
          <a:xfrm>
            <a:off x="533400" y="1828800"/>
            <a:ext cx="8229600" cy="4114800"/>
          </a:xfrm>
          <a:prstGeom prst="rect">
            <a:avLst/>
          </a:prstGeom>
        </p:spPr>
        <p:txBody>
          <a:bodyPr/>
          <a:lstStyle/>
          <a:p>
            <a:r>
              <a:rPr lang="en-US" altLang="en-US" dirty="0"/>
              <a:t>During formal validation the only changes that can be made are bug fixes in response to bugs reported during formal validation testing. No new features can be added at this time.</a:t>
            </a:r>
          </a:p>
          <a:p>
            <a:r>
              <a:rPr lang="en-US" altLang="en-US" dirty="0"/>
              <a:t>During formal validation the same set of tests run during informal validation is run again.  No new tests are added.</a:t>
            </a:r>
          </a:p>
        </p:txBody>
      </p:sp>
    </p:spTree>
    <p:extLst>
      <p:ext uri="{BB962C8B-B14F-4D97-AF65-F5344CB8AC3E}">
        <p14:creationId xmlns:p14="http://schemas.microsoft.com/office/powerpoint/2010/main" val="42538036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t>Entrance Criteria for Formal Validation Testing  </a:t>
            </a:r>
          </a:p>
        </p:txBody>
      </p:sp>
      <p:sp>
        <p:nvSpPr>
          <p:cNvPr id="26627" name="Rectangle 3"/>
          <p:cNvSpPr>
            <a:spLocks noGrp="1" noChangeArrowheads="1"/>
          </p:cNvSpPr>
          <p:nvPr>
            <p:ph type="body" idx="4294967295"/>
          </p:nvPr>
        </p:nvSpPr>
        <p:spPr>
          <a:xfrm>
            <a:off x="533400" y="1524000"/>
            <a:ext cx="8382000" cy="4495800"/>
          </a:xfrm>
          <a:prstGeom prst="rect">
            <a:avLst/>
          </a:prstGeom>
        </p:spPr>
        <p:txBody>
          <a:bodyPr/>
          <a:lstStyle/>
          <a:p>
            <a:pPr>
              <a:lnSpc>
                <a:spcPct val="90000"/>
              </a:lnSpc>
            </a:pPr>
            <a:r>
              <a:rPr lang="en-US" altLang="en-US" dirty="0"/>
              <a:t>Software development is completed (a precise definition of “completed” is required.</a:t>
            </a:r>
          </a:p>
          <a:p>
            <a:pPr>
              <a:lnSpc>
                <a:spcPct val="90000"/>
              </a:lnSpc>
            </a:pPr>
            <a:r>
              <a:rPr lang="en-US" altLang="en-US" dirty="0"/>
              <a:t>The test plan has been reviewed, approved and is under document control.</a:t>
            </a:r>
          </a:p>
          <a:p>
            <a:pPr>
              <a:lnSpc>
                <a:spcPct val="90000"/>
              </a:lnSpc>
            </a:pPr>
            <a:r>
              <a:rPr lang="en-US" altLang="en-US" dirty="0"/>
              <a:t>A requirements inspection has been performed on the SRS.</a:t>
            </a:r>
          </a:p>
          <a:p>
            <a:pPr>
              <a:lnSpc>
                <a:spcPct val="90000"/>
              </a:lnSpc>
            </a:pPr>
            <a:r>
              <a:rPr lang="en-US" altLang="en-US" dirty="0"/>
              <a:t>Design inspections have been performed on the SDDs (Software Design Descriptions).</a:t>
            </a:r>
          </a:p>
          <a:p>
            <a:pPr>
              <a:lnSpc>
                <a:spcPct val="90000"/>
              </a:lnSpc>
            </a:pPr>
            <a:endParaRPr lang="en-US" altLang="en-US" dirty="0"/>
          </a:p>
          <a:p>
            <a:pPr>
              <a:lnSpc>
                <a:spcPct val="90000"/>
              </a:lnSpc>
            </a:pPr>
            <a:endParaRPr lang="en-US" altLang="en-US" dirty="0"/>
          </a:p>
        </p:txBody>
      </p:sp>
    </p:spTree>
    <p:extLst>
      <p:ext uri="{BB962C8B-B14F-4D97-AF65-F5344CB8AC3E}">
        <p14:creationId xmlns:p14="http://schemas.microsoft.com/office/powerpoint/2010/main" val="40939169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a:t>Entrance Criteria for Formal Validation Testing (cont’d)  </a:t>
            </a:r>
          </a:p>
        </p:txBody>
      </p:sp>
      <p:sp>
        <p:nvSpPr>
          <p:cNvPr id="27651" name="Rectangle 3"/>
          <p:cNvSpPr>
            <a:spLocks noGrp="1" noChangeArrowheads="1"/>
          </p:cNvSpPr>
          <p:nvPr>
            <p:ph type="body" idx="4294967295"/>
          </p:nvPr>
        </p:nvSpPr>
        <p:spPr>
          <a:xfrm>
            <a:off x="609600" y="1752600"/>
            <a:ext cx="8305800" cy="4724400"/>
          </a:xfrm>
          <a:prstGeom prst="rect">
            <a:avLst/>
          </a:prstGeom>
        </p:spPr>
        <p:txBody>
          <a:bodyPr/>
          <a:lstStyle/>
          <a:p>
            <a:r>
              <a:rPr lang="en-US" altLang="en-US" dirty="0"/>
              <a:t>Code inspections have been performed on all “critical modules”.</a:t>
            </a:r>
          </a:p>
          <a:p>
            <a:r>
              <a:rPr lang="en-US" altLang="en-US" dirty="0"/>
              <a:t>All test scripts are completed and the software validation test procedure document has been reviewed, approved, and placed under document control.</a:t>
            </a:r>
          </a:p>
          <a:p>
            <a:r>
              <a:rPr lang="en-US" altLang="en-US" dirty="0"/>
              <a:t>Selected test scripts have been reviewed, approved and placed under document control.</a:t>
            </a:r>
          </a:p>
          <a:p>
            <a:endParaRPr lang="en-US" altLang="en-US" dirty="0"/>
          </a:p>
          <a:p>
            <a:endParaRPr lang="en-US" altLang="en-US" dirty="0"/>
          </a:p>
        </p:txBody>
      </p:sp>
    </p:spTree>
    <p:extLst>
      <p:ext uri="{BB962C8B-B14F-4D97-AF65-F5344CB8AC3E}">
        <p14:creationId xmlns:p14="http://schemas.microsoft.com/office/powerpoint/2010/main" val="36207274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a:t>Entrance Criteria for Formal Validation Testing (cont’d)  </a:t>
            </a:r>
          </a:p>
        </p:txBody>
      </p:sp>
      <p:sp>
        <p:nvSpPr>
          <p:cNvPr id="28675" name="Rectangle 3"/>
          <p:cNvSpPr>
            <a:spLocks noGrp="1" noChangeArrowheads="1"/>
          </p:cNvSpPr>
          <p:nvPr>
            <p:ph type="body" idx="4294967295"/>
          </p:nvPr>
        </p:nvSpPr>
        <p:spPr>
          <a:xfrm>
            <a:off x="461034" y="1447800"/>
            <a:ext cx="8378165" cy="4343400"/>
          </a:xfrm>
          <a:prstGeom prst="rect">
            <a:avLst/>
          </a:prstGeom>
        </p:spPr>
        <p:txBody>
          <a:bodyPr/>
          <a:lstStyle/>
          <a:p>
            <a:r>
              <a:rPr lang="en-US" altLang="en-US" dirty="0"/>
              <a:t>All test scripts have been executed at least once.</a:t>
            </a:r>
          </a:p>
          <a:p>
            <a:r>
              <a:rPr lang="en-US" altLang="en-US" dirty="0"/>
              <a:t>CM tools are in place and all source code is under configuration control.</a:t>
            </a:r>
          </a:p>
          <a:p>
            <a:r>
              <a:rPr lang="en-US" altLang="en-US" dirty="0"/>
              <a:t>Software problem reporting procedures are in place.</a:t>
            </a:r>
          </a:p>
          <a:p>
            <a:r>
              <a:rPr lang="en-US" altLang="en-US" dirty="0"/>
              <a:t>Validation testing completion criteria have been developed, reviewed, and approved.</a:t>
            </a:r>
          </a:p>
          <a:p>
            <a:endParaRPr lang="en-US" altLang="en-US" dirty="0"/>
          </a:p>
          <a:p>
            <a:endParaRPr lang="en-US" altLang="en-US" dirty="0"/>
          </a:p>
        </p:txBody>
      </p:sp>
    </p:spTree>
    <p:extLst>
      <p:ext uri="{BB962C8B-B14F-4D97-AF65-F5344CB8AC3E}">
        <p14:creationId xmlns:p14="http://schemas.microsoft.com/office/powerpoint/2010/main" val="24680961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Formal Validation</a:t>
            </a:r>
          </a:p>
        </p:txBody>
      </p:sp>
      <p:sp>
        <p:nvSpPr>
          <p:cNvPr id="29699" name="Rectangle 3"/>
          <p:cNvSpPr>
            <a:spLocks noGrp="1" noChangeArrowheads="1"/>
          </p:cNvSpPr>
          <p:nvPr>
            <p:ph type="body" idx="4294967295"/>
          </p:nvPr>
        </p:nvSpPr>
        <p:spPr>
          <a:xfrm>
            <a:off x="762000" y="1524000"/>
            <a:ext cx="8077200" cy="4419600"/>
          </a:xfrm>
          <a:prstGeom prst="rect">
            <a:avLst/>
          </a:prstGeom>
        </p:spPr>
        <p:txBody>
          <a:bodyPr/>
          <a:lstStyle/>
          <a:p>
            <a:r>
              <a:rPr lang="en-US" altLang="en-US" dirty="0"/>
              <a:t>The same tests that were run during informal validation are executed again and the results recorded.</a:t>
            </a:r>
          </a:p>
          <a:p>
            <a:r>
              <a:rPr lang="en-US" altLang="en-US" dirty="0"/>
              <a:t>Software Problem Reports (SPRs) are submitted for each test that fails.</a:t>
            </a:r>
          </a:p>
          <a:p>
            <a:r>
              <a:rPr lang="en-US" altLang="en-US" dirty="0"/>
              <a:t>SPR tracking is performed and includes the status of all SPRs ( i.e., open, fixed, verified, deferred, not a bug)</a:t>
            </a:r>
          </a:p>
        </p:txBody>
      </p:sp>
    </p:spTree>
    <p:extLst>
      <p:ext uri="{BB962C8B-B14F-4D97-AF65-F5344CB8AC3E}">
        <p14:creationId xmlns:p14="http://schemas.microsoft.com/office/powerpoint/2010/main" val="7935725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t>Formal Validation (cont’d)</a:t>
            </a:r>
          </a:p>
        </p:txBody>
      </p:sp>
      <p:sp>
        <p:nvSpPr>
          <p:cNvPr id="30723" name="Rectangle 3"/>
          <p:cNvSpPr>
            <a:spLocks noGrp="1" noChangeArrowheads="1"/>
          </p:cNvSpPr>
          <p:nvPr>
            <p:ph type="body" idx="4294967295"/>
          </p:nvPr>
        </p:nvSpPr>
        <p:spPr>
          <a:xfrm>
            <a:off x="461034" y="1447800"/>
            <a:ext cx="8378165" cy="4419600"/>
          </a:xfrm>
          <a:prstGeom prst="rect">
            <a:avLst/>
          </a:prstGeom>
        </p:spPr>
        <p:txBody>
          <a:bodyPr/>
          <a:lstStyle/>
          <a:p>
            <a:r>
              <a:rPr lang="en-US" altLang="en-US" dirty="0"/>
              <a:t>For each bug fixed, the SPR identifies the modules that were changed to fix the bug.</a:t>
            </a:r>
          </a:p>
          <a:p>
            <a:r>
              <a:rPr lang="en-US" altLang="en-US" dirty="0"/>
              <a:t>Baseline change assessment is used to ensure only modules that should have changed have changed and no new features have slipped in.</a:t>
            </a:r>
          </a:p>
          <a:p>
            <a:r>
              <a:rPr lang="en-US" altLang="en-US" dirty="0"/>
              <a:t>Informal code reviews are selectively conducted on changed modules to ensure that new bugs are not being introduced.</a:t>
            </a:r>
          </a:p>
        </p:txBody>
      </p:sp>
    </p:spTree>
    <p:extLst>
      <p:ext uri="{BB962C8B-B14F-4D97-AF65-F5344CB8AC3E}">
        <p14:creationId xmlns:p14="http://schemas.microsoft.com/office/powerpoint/2010/main" val="18080699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a:t>Formal Validation (cont’d)</a:t>
            </a:r>
          </a:p>
        </p:txBody>
      </p:sp>
      <p:sp>
        <p:nvSpPr>
          <p:cNvPr id="31747" name="Rectangle 3"/>
          <p:cNvSpPr>
            <a:spLocks noGrp="1" noChangeArrowheads="1"/>
          </p:cNvSpPr>
          <p:nvPr>
            <p:ph type="body" idx="4294967295"/>
          </p:nvPr>
        </p:nvSpPr>
        <p:spPr>
          <a:xfrm>
            <a:off x="461034" y="1600200"/>
            <a:ext cx="8301965" cy="4267200"/>
          </a:xfrm>
          <a:prstGeom prst="rect">
            <a:avLst/>
          </a:prstGeom>
        </p:spPr>
        <p:txBody>
          <a:bodyPr/>
          <a:lstStyle/>
          <a:p>
            <a:pPr>
              <a:lnSpc>
                <a:spcPct val="90000"/>
              </a:lnSpc>
            </a:pPr>
            <a:r>
              <a:rPr lang="en-US" altLang="en-US" dirty="0"/>
              <a:t>Time required to find and fix bugs (find-fix cycle time) is tracked.</a:t>
            </a:r>
          </a:p>
          <a:p>
            <a:pPr>
              <a:lnSpc>
                <a:spcPct val="90000"/>
              </a:lnSpc>
            </a:pPr>
            <a:r>
              <a:rPr lang="en-US" altLang="en-US" dirty="0"/>
              <a:t>Regression testing is performed using the following guidelines:</a:t>
            </a:r>
          </a:p>
          <a:p>
            <a:pPr lvl="1">
              <a:lnSpc>
                <a:spcPct val="90000"/>
              </a:lnSpc>
            </a:pPr>
            <a:r>
              <a:rPr lang="en-US" altLang="en-US" dirty="0"/>
              <a:t>Use complexity measures to help determine which modules may need additional testing</a:t>
            </a:r>
          </a:p>
          <a:p>
            <a:pPr lvl="1">
              <a:lnSpc>
                <a:spcPct val="90000"/>
              </a:lnSpc>
            </a:pPr>
            <a:r>
              <a:rPr lang="en-US" altLang="en-US" dirty="0"/>
              <a:t>Use judgment to decide which tests to be rerun</a:t>
            </a:r>
          </a:p>
          <a:p>
            <a:pPr lvl="1">
              <a:lnSpc>
                <a:spcPct val="90000"/>
              </a:lnSpc>
            </a:pPr>
            <a:r>
              <a:rPr lang="en-US" altLang="en-US" dirty="0"/>
              <a:t>Base decision on knowledge of software design and past history</a:t>
            </a:r>
          </a:p>
          <a:p>
            <a:pPr lvl="1">
              <a:lnSpc>
                <a:spcPct val="90000"/>
              </a:lnSpc>
            </a:pPr>
            <a:endParaRPr lang="en-US" altLang="en-US" dirty="0"/>
          </a:p>
          <a:p>
            <a:pPr>
              <a:lnSpc>
                <a:spcPct val="90000"/>
              </a:lnSpc>
            </a:pPr>
            <a:endParaRPr lang="en-US" altLang="en-US" dirty="0"/>
          </a:p>
        </p:txBody>
      </p:sp>
    </p:spTree>
    <p:extLst>
      <p:ext uri="{BB962C8B-B14F-4D97-AF65-F5344CB8AC3E}">
        <p14:creationId xmlns:p14="http://schemas.microsoft.com/office/powerpoint/2010/main" val="28868057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t>Formal Validation (cont’d)</a:t>
            </a:r>
          </a:p>
        </p:txBody>
      </p:sp>
      <p:sp>
        <p:nvSpPr>
          <p:cNvPr id="32771" name="Rectangle 3"/>
          <p:cNvSpPr>
            <a:spLocks noGrp="1" noChangeArrowheads="1"/>
          </p:cNvSpPr>
          <p:nvPr>
            <p:ph type="body" idx="4294967295"/>
          </p:nvPr>
        </p:nvSpPr>
        <p:spPr>
          <a:xfrm>
            <a:off x="461035" y="1676400"/>
            <a:ext cx="7997165" cy="4267200"/>
          </a:xfrm>
          <a:prstGeom prst="rect">
            <a:avLst/>
          </a:prstGeom>
        </p:spPr>
        <p:txBody>
          <a:bodyPr/>
          <a:lstStyle/>
          <a:p>
            <a:r>
              <a:rPr lang="en-US" altLang="en-US" dirty="0"/>
              <a:t>Track test status (i.e., passed, failed, or not run).</a:t>
            </a:r>
          </a:p>
          <a:p>
            <a:r>
              <a:rPr lang="en-US" altLang="en-US" dirty="0"/>
              <a:t>Record cumulative test time (cumulative hours of actual testing) for software reliability growth tracking.</a:t>
            </a:r>
          </a:p>
          <a:p>
            <a:endParaRPr lang="en-US" altLang="en-US" dirty="0"/>
          </a:p>
        </p:txBody>
      </p:sp>
    </p:spTree>
    <p:extLst>
      <p:ext uri="{BB962C8B-B14F-4D97-AF65-F5344CB8AC3E}">
        <p14:creationId xmlns:p14="http://schemas.microsoft.com/office/powerpoint/2010/main" val="26938394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a:t>Exit Criteria for Validation Testing</a:t>
            </a:r>
          </a:p>
        </p:txBody>
      </p:sp>
      <p:sp>
        <p:nvSpPr>
          <p:cNvPr id="33795" name="Rectangle 3"/>
          <p:cNvSpPr>
            <a:spLocks noGrp="1" noChangeArrowheads="1"/>
          </p:cNvSpPr>
          <p:nvPr>
            <p:ph type="body" idx="4294967295"/>
          </p:nvPr>
        </p:nvSpPr>
        <p:spPr>
          <a:xfrm>
            <a:off x="381000" y="1524000"/>
            <a:ext cx="8458200" cy="4495800"/>
          </a:xfrm>
          <a:prstGeom prst="rect">
            <a:avLst/>
          </a:prstGeom>
        </p:spPr>
        <p:txBody>
          <a:bodyPr/>
          <a:lstStyle/>
          <a:p>
            <a:pPr>
              <a:lnSpc>
                <a:spcPct val="90000"/>
              </a:lnSpc>
            </a:pPr>
            <a:r>
              <a:rPr lang="en-US" altLang="en-US" dirty="0"/>
              <a:t>All test scripts have been executed.</a:t>
            </a:r>
          </a:p>
          <a:p>
            <a:pPr>
              <a:lnSpc>
                <a:spcPct val="90000"/>
              </a:lnSpc>
            </a:pPr>
            <a:r>
              <a:rPr lang="en-US" altLang="en-US" dirty="0"/>
              <a:t>All SPRs have been satisfactorily resolved. (Resolution could include bugs being fixed, deferred to a later release, determined not to be bugs, etc.)  All parties must agree to the resolution.  This criterion could be further defined to state that all high-priority bugs must be fixed while lower-priority bugs can be handled on a case-by-case basis.</a:t>
            </a:r>
          </a:p>
        </p:txBody>
      </p:sp>
    </p:spTree>
    <p:extLst>
      <p:ext uri="{BB962C8B-B14F-4D97-AF65-F5344CB8AC3E}">
        <p14:creationId xmlns:p14="http://schemas.microsoft.com/office/powerpoint/2010/main" val="10988652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514F291-B47C-48A1-B199-EBD0A7B4E780}">
  <ds:schemaRefs>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http://purl.org/dc/terms/"/>
    <ds:schemaRef ds:uri="http://purl.org/dc/elements/1.1/"/>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6523</TotalTime>
  <Words>8024</Words>
  <Application>Microsoft Office PowerPoint</Application>
  <PresentationFormat>On-screen Show (4:3)</PresentationFormat>
  <Paragraphs>781</Paragraphs>
  <Slides>151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151</vt:i4>
      </vt:variant>
    </vt:vector>
  </HeadingPairs>
  <TitlesOfParts>
    <vt:vector size="157" baseType="lpstr">
      <vt:lpstr>Arial</vt:lpstr>
      <vt:lpstr>Arial Black</vt:lpstr>
      <vt:lpstr>Calibri</vt:lpstr>
      <vt:lpstr>inherit</vt:lpstr>
      <vt:lpstr>Wingdings</vt:lpstr>
      <vt:lpstr>Pencils_02_2012</vt:lpstr>
      <vt:lpstr>PowerPoint Presentation</vt:lpstr>
      <vt:lpstr>Goals</vt:lpstr>
      <vt:lpstr>Goals</vt:lpstr>
      <vt:lpstr>Goals</vt:lpstr>
      <vt:lpstr>Junit</vt:lpstr>
      <vt:lpstr>Junit</vt:lpstr>
      <vt:lpstr>Junit</vt:lpstr>
      <vt:lpstr> JUnit 5 Features </vt:lpstr>
      <vt:lpstr> Annotations </vt:lpstr>
      <vt:lpstr> Annotations </vt:lpstr>
      <vt:lpstr> Annotations </vt:lpstr>
      <vt:lpstr> Annotations </vt:lpstr>
      <vt:lpstr> Annotations </vt:lpstr>
      <vt:lpstr> Annotations </vt:lpstr>
      <vt:lpstr> Annotations </vt:lpstr>
      <vt:lpstr> Annotations </vt:lpstr>
      <vt:lpstr>Assertions</vt:lpstr>
      <vt:lpstr>Surefire Report</vt:lpstr>
      <vt:lpstr>PowerPoint Presentation</vt:lpstr>
      <vt:lpstr>TDD</vt:lpstr>
      <vt:lpstr>TDD Goals</vt:lpstr>
      <vt:lpstr>TDD Goals</vt:lpstr>
      <vt:lpstr>TDD Goals</vt:lpstr>
      <vt:lpstr>TDD Goals</vt:lpstr>
      <vt:lpstr>What is TDD</vt:lpstr>
      <vt:lpstr>What is TDD</vt:lpstr>
      <vt:lpstr>Old Approach</vt:lpstr>
      <vt:lpstr>New Approach</vt:lpstr>
      <vt:lpstr>TDD? But I already write unit tests!</vt:lpstr>
      <vt:lpstr>Why TDD</vt:lpstr>
      <vt:lpstr>Why TDD</vt:lpstr>
      <vt:lpstr>Why TDD</vt:lpstr>
      <vt:lpstr>Why TDD</vt:lpstr>
      <vt:lpstr>TDD mantra</vt:lpstr>
      <vt:lpstr>TDD mantra</vt:lpstr>
      <vt:lpstr>3 laws of TDD</vt:lpstr>
      <vt:lpstr>TDD Benefits</vt:lpstr>
      <vt:lpstr>TDD Benefits</vt:lpstr>
      <vt:lpstr>TDD Benefits</vt:lpstr>
      <vt:lpstr>             Impact of Adopting TDD</vt:lpstr>
      <vt:lpstr>How Do I Adopt TDD</vt:lpstr>
      <vt:lpstr>How Do I Adopt TDD</vt:lpstr>
      <vt:lpstr>Extreme Programming Practise</vt:lpstr>
      <vt:lpstr>What is acceptance TDD and Developer TDD </vt:lpstr>
      <vt:lpstr>What is acceptance TDD and Developer TDD </vt:lpstr>
      <vt:lpstr>What is acceptance TDD and Developer TDD </vt:lpstr>
      <vt:lpstr>Scaling TDD via Agile Model Driven  Development (AMDD)</vt:lpstr>
      <vt:lpstr>Scaling TDD via Agile Model Driven  Development (AMDD)</vt:lpstr>
      <vt:lpstr>Scaling TDD via Agile Model Driven  Development (AMDD)</vt:lpstr>
      <vt:lpstr>Scaling TDD via Agile Model Driven  Development (AMDD)</vt:lpstr>
      <vt:lpstr>Scaling TDD via Agile Model Driven  Development (AMDD)</vt:lpstr>
      <vt:lpstr>Scaling TDD via Agile Model Driven  Development (AMDD)</vt:lpstr>
      <vt:lpstr>Scaling TDD via Agile Model Driven  Development (AMDD)</vt:lpstr>
      <vt:lpstr>       TDD vs AMDD</vt:lpstr>
      <vt:lpstr>How Do I Adopt TDD</vt:lpstr>
      <vt:lpstr>Adoption Stages</vt:lpstr>
      <vt:lpstr>Adoption Stages</vt:lpstr>
      <vt:lpstr>Measuring and Monitoring Adoption</vt:lpstr>
      <vt:lpstr>Measuring and Monitoring Adoption</vt:lpstr>
      <vt:lpstr>Measuring and Monitoring Adoption</vt:lpstr>
      <vt:lpstr>Measuring and Monitoring Adoption</vt:lpstr>
      <vt:lpstr>Testing Concepts</vt:lpstr>
      <vt:lpstr>Testing Concepts</vt:lpstr>
      <vt:lpstr>Testing Concepts</vt:lpstr>
      <vt:lpstr>Testing Concepts</vt:lpstr>
      <vt:lpstr>Testing Concepts</vt:lpstr>
      <vt:lpstr>Testing Concepts</vt:lpstr>
      <vt:lpstr>Testing Concepts</vt:lpstr>
      <vt:lpstr>Testing Concepts</vt:lpstr>
      <vt:lpstr>Testing Concepts</vt:lpstr>
      <vt:lpstr>Testing Concepts</vt:lpstr>
      <vt:lpstr>Good Testing Practices</vt:lpstr>
      <vt:lpstr>Good Testing Practices (cont’d)</vt:lpstr>
      <vt:lpstr>Good Testing Practices (cont’d)</vt:lpstr>
      <vt:lpstr>Levels of Testing</vt:lpstr>
      <vt:lpstr>Unit Testing</vt:lpstr>
      <vt:lpstr>Why Integration Testing Is Necessary</vt:lpstr>
      <vt:lpstr>Why Integration Testing Is Necessary (cont’d)</vt:lpstr>
      <vt:lpstr>Top-Down Integration</vt:lpstr>
      <vt:lpstr>Top-Down Integration (cont’d)</vt:lpstr>
      <vt:lpstr>Problems with Top-Down Integration</vt:lpstr>
      <vt:lpstr>Bottom-Up Integration</vt:lpstr>
      <vt:lpstr>Problems with Bottom-Up Integration</vt:lpstr>
      <vt:lpstr>Validation Testing</vt:lpstr>
      <vt:lpstr>Alpha and Beta Testing</vt:lpstr>
      <vt:lpstr>Acceptance Testing</vt:lpstr>
      <vt:lpstr>Test Methods</vt:lpstr>
      <vt:lpstr>Test Types</vt:lpstr>
      <vt:lpstr>Concurrent Development/ Validation Testing Model</vt:lpstr>
      <vt:lpstr>Validation Readiness Review</vt:lpstr>
      <vt:lpstr>Validation Readiness Review (cont’d)</vt:lpstr>
      <vt:lpstr>Entrance Criteria for Formal Validation Testing  </vt:lpstr>
      <vt:lpstr>Entrance Criteria for Formal Validation Testing (cont’d)  </vt:lpstr>
      <vt:lpstr>Entrance Criteria for Formal Validation Testing (cont’d)  </vt:lpstr>
      <vt:lpstr>Formal Validation</vt:lpstr>
      <vt:lpstr>Formal Validation (cont’d)</vt:lpstr>
      <vt:lpstr>Formal Validation (cont’d)</vt:lpstr>
      <vt:lpstr>Formal Validation (cont’d)</vt:lpstr>
      <vt:lpstr>Exit Criteria for Validation Testing</vt:lpstr>
      <vt:lpstr>Exit Criteria for Validation Testing (cont’d)</vt:lpstr>
      <vt:lpstr>Test Planning</vt:lpstr>
      <vt:lpstr>Test Plan</vt:lpstr>
      <vt:lpstr>Test Estimation</vt:lpstr>
      <vt:lpstr>Considerations in  Test Estimation</vt:lpstr>
      <vt:lpstr>Estimating Tests Required</vt:lpstr>
      <vt:lpstr>Estimated Test Development Time</vt:lpstr>
      <vt:lpstr>Estimated Test Execution Time</vt:lpstr>
      <vt:lpstr>Test Procedure</vt:lpstr>
      <vt:lpstr>TDD Design Patterns</vt:lpstr>
      <vt:lpstr>TDD Design Patterns</vt:lpstr>
      <vt:lpstr>TDD Design Patterns</vt:lpstr>
      <vt:lpstr>TDD Design Patterns</vt:lpstr>
      <vt:lpstr>TDD Design Patterns</vt:lpstr>
      <vt:lpstr>TDD Design Patterns</vt:lpstr>
      <vt:lpstr>TDD Design Patterns</vt:lpstr>
      <vt:lpstr>TDD Design Patterns</vt:lpstr>
      <vt:lpstr>TDD Design Patterns</vt:lpstr>
      <vt:lpstr>TDD Tools</vt:lpstr>
      <vt:lpstr>TDD Best Practises</vt:lpstr>
      <vt:lpstr>TDD Best Practises</vt:lpstr>
      <vt:lpstr>Mocking in Unit testing</vt:lpstr>
      <vt:lpstr>PowerPoint Presentation</vt:lpstr>
      <vt:lpstr>Mocking in Unit testing</vt:lpstr>
      <vt:lpstr>PowerPoint Presentation</vt:lpstr>
      <vt:lpstr>Mocking in Unit testing</vt:lpstr>
      <vt:lpstr>Mocking in Unit testing</vt:lpstr>
      <vt:lpstr>Types/Categories of Test Doubles</vt:lpstr>
      <vt:lpstr>Fakes:</vt:lpstr>
      <vt:lpstr>PowerPoint Presentation</vt:lpstr>
      <vt:lpstr>Stubs: </vt:lpstr>
      <vt:lpstr>Stubs: </vt:lpstr>
      <vt:lpstr>Spies:</vt:lpstr>
      <vt:lpstr>Spies:</vt:lpstr>
      <vt:lpstr>Mocks:</vt:lpstr>
      <vt:lpstr>PowerPoint Presentation</vt:lpstr>
      <vt:lpstr>Mocks</vt:lpstr>
      <vt:lpstr>What are the benefits of mocking?  </vt:lpstr>
      <vt:lpstr>What are the key mocking concepts? </vt:lpstr>
      <vt:lpstr>Stubbing</vt:lpstr>
      <vt:lpstr>Stubbing</vt:lpstr>
      <vt:lpstr>Setting Expectations</vt:lpstr>
      <vt:lpstr>Setting Expectations</vt:lpstr>
      <vt:lpstr>Verifying</vt:lpstr>
      <vt:lpstr>Mockito framework </vt:lpstr>
      <vt:lpstr>Mockito</vt:lpstr>
      <vt:lpstr>Adding Mockito as dependencies to a project </vt:lpstr>
      <vt:lpstr>PowerPoint Presentation</vt:lpstr>
      <vt:lpstr>Mockito Annotations</vt:lpstr>
      <vt:lpstr>PowerMock– Mocking the Impossible</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742</cp:revision>
  <dcterms:created xsi:type="dcterms:W3CDTF">2012-03-13T15:47:14Z</dcterms:created>
  <dcterms:modified xsi:type="dcterms:W3CDTF">2022-02-25T18:42:06Z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